
<file path=[Content_Types].xml><?xml version="1.0" encoding="utf-8"?>
<Types xmlns="http://schemas.openxmlformats.org/package/2006/content-types">
  <Default Extension="png" ContentType="image/png"/>
  <Default Extension="webm" ContentType="video/unknown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webextensions/webextension1.xml" ContentType="application/vnd.ms-office.webextension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74" r:id="rId3"/>
    <p:sldId id="257" r:id="rId4"/>
    <p:sldId id="261" r:id="rId5"/>
    <p:sldId id="258" r:id="rId6"/>
    <p:sldId id="260" r:id="rId7"/>
    <p:sldId id="266" r:id="rId8"/>
    <p:sldId id="272" r:id="rId9"/>
    <p:sldId id="268" r:id="rId10"/>
    <p:sldId id="269" r:id="rId11"/>
    <p:sldId id="275" r:id="rId12"/>
    <p:sldId id="273" r:id="rId13"/>
    <p:sldId id="267" r:id="rId14"/>
    <p:sldId id="276" r:id="rId15"/>
    <p:sldId id="277" r:id="rId16"/>
    <p:sldId id="278" r:id="rId17"/>
    <p:sldId id="279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0411" autoAdjust="0"/>
  </p:normalViewPr>
  <p:slideViewPr>
    <p:cSldViewPr snapToGrid="0">
      <p:cViewPr varScale="1">
        <p:scale>
          <a:sx n="70" d="100"/>
          <a:sy n="70" d="100"/>
        </p:scale>
        <p:origin x="-1027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webm>
</file>

<file path=ppt/media/media2.mp3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CAC146-7ACF-42A0-BF2D-604D517FD45F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E85ACE-E4F9-45FA-947C-B3D6D54A0B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7859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Literatur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Abstraktion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e.wikipedia.org/wiki/Kommunikation" TargetMode="External"/><Relationship Id="rId4" Type="http://schemas.openxmlformats.org/officeDocument/2006/relationships/hyperlink" Target="https://de.wikipedia.org/wiki/Sprache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Lateinisches_Schriftsystem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.wikipedia.org/wiki/Griechisches_Alphabet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Der versuch in jedem seiner </a:t>
            </a:r>
            <a:r>
              <a:rPr lang="de-DE" dirty="0" err="1"/>
              <a:t>videos</a:t>
            </a:r>
            <a:r>
              <a:rPr lang="de-DE" dirty="0"/>
              <a:t> irgend etwas zu schaffen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95275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Echte Sprache 1907 erfunden voll funktionsfähig, lebende Fremdsprache, Zeitungen, Vatikan, China veröffentlich </a:t>
            </a:r>
            <a:r>
              <a:rPr lang="de-DE" dirty="0" err="1"/>
              <a:t>radio</a:t>
            </a:r>
            <a:r>
              <a:rPr lang="de-DE" dirty="0"/>
              <a:t> </a:t>
            </a:r>
            <a:r>
              <a:rPr lang="de-DE" dirty="0" err="1"/>
              <a:t>internet</a:t>
            </a:r>
            <a:r>
              <a:rPr lang="de-DE" dirty="0"/>
              <a:t> </a:t>
            </a:r>
            <a:r>
              <a:rPr lang="de-DE" dirty="0" err="1"/>
              <a:t>nachrichten</a:t>
            </a:r>
            <a:r>
              <a:rPr lang="de-DE" dirty="0"/>
              <a:t> in </a:t>
            </a:r>
            <a:r>
              <a:rPr lang="de-DE" dirty="0" err="1"/>
              <a:t>esperanto</a:t>
            </a:r>
            <a:r>
              <a:rPr lang="de-DE" dirty="0"/>
              <a:t>, Wikipedia 290.000 </a:t>
            </a:r>
            <a:r>
              <a:rPr lang="de-DE" dirty="0" err="1"/>
              <a:t>artikel</a:t>
            </a:r>
            <a:endParaRPr lang="de-DE" dirty="0"/>
          </a:p>
          <a:p>
            <a:r>
              <a:rPr lang="de-DE" dirty="0"/>
              <a:t>Durch lange zeit sich selbst entwickelte Sprachen(=natürliche Sprachen)</a:t>
            </a:r>
          </a:p>
          <a:p>
            <a:r>
              <a:rPr lang="de-DE" dirty="0" err="1"/>
              <a:t>Mandoa</a:t>
            </a:r>
            <a:r>
              <a:rPr lang="de-DE" dirty="0"/>
              <a:t>=Sprache der </a:t>
            </a:r>
            <a:r>
              <a:rPr lang="de-DE" dirty="0" err="1"/>
              <a:t>Mandalorianer</a:t>
            </a:r>
            <a:r>
              <a:rPr lang="de-DE" dirty="0"/>
              <a:t> in Star wars 	mehrere Sprachen </a:t>
            </a:r>
            <a:r>
              <a:rPr lang="de-DE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</a:rPr>
              <a:t>Spiele Filme Serien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39757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0383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Wahrscheinlich </a:t>
            </a:r>
            <a:r>
              <a:rPr lang="de-DE" dirty="0" err="1"/>
              <a:t>keiten</a:t>
            </a:r>
            <a:r>
              <a:rPr lang="de-DE" dirty="0"/>
              <a:t> der deutschen </a:t>
            </a:r>
            <a:r>
              <a:rPr lang="de-DE" dirty="0" err="1"/>
              <a:t>sprache</a:t>
            </a:r>
            <a:r>
              <a:rPr lang="de-DE" dirty="0"/>
              <a:t> eingenommen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12516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Artikel sind nicht vorhanden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Hallo b, Gehen Gut? </a:t>
            </a:r>
            <a:r>
              <a:rPr lang="de-DE" sz="1200" dirty="0">
                <a:sym typeface="Wingdings" panose="05000000000000000000" pitchFamily="2" charset="2"/>
              </a:rPr>
              <a:t>(=Ja! Ich bin mit meiner GFS fast fertig.)</a:t>
            </a:r>
            <a:endParaRPr lang="de-DE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Ich GFS sein fast fertig </a:t>
            </a:r>
            <a:r>
              <a:rPr lang="de-DE" sz="1200" dirty="0"/>
              <a:t>(=Hallo B, geht’s dir gut?)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62295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Sakatayana werke sind verloren wurden aber durch Zitate von anderen Autoren bestätigt</a:t>
            </a:r>
          </a:p>
          <a:p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Yaska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und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panini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endParaRPr lang="de-DE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Dionysios: </a:t>
            </a: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Alexandria gewohnt</a:t>
            </a: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Grammatiker</a:t>
            </a: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ist Sprachwissenschaft kein Selbstzweck, sondern dient hier als Vorbereitung zum Studium der </a:t>
            </a:r>
            <a:r>
              <a:rPr lang="de-DE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Literatur"/>
              </a:rPr>
              <a:t>Literatur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de-DE" dirty="0"/>
              <a:t>Verfasste erste griechische Grammatik(=systematische Sprachbeschreibung) indem fall Klassifizierung von Wortarten</a:t>
            </a:r>
          </a:p>
          <a:p>
            <a:r>
              <a:rPr lang="de-DE" dirty="0"/>
              <a:t>Er und Sohn sind wichtigste griechische Grammatiker der antike angesehen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6526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Formale Sprachen == 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ist eine </a:t>
            </a:r>
            <a:r>
              <a:rPr lang="de-DE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Abstraktion"/>
              </a:rPr>
              <a:t>abstrakte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de-DE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/>
              </a:rPr>
              <a:t>Sprache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nicht die </a:t>
            </a:r>
            <a:r>
              <a:rPr lang="de-DE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5" tooltip="Sprache"/>
              </a:rPr>
              <a:t>Kommunikation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im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vordergrund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die mathematische Verwendung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9340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5878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Sakatayana werke sind verloren wurden aber durch Zitate von anderen Autoren bestätigt</a:t>
            </a:r>
          </a:p>
          <a:p>
            <a:endParaRPr lang="de-DE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Dionysios: </a:t>
            </a: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-Alexandria gewohnt</a:t>
            </a: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-Grammatiker</a:t>
            </a: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-dient als Vorbereitung zum Studium der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literatur</a:t>
            </a:r>
            <a:endParaRPr lang="de-DE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de-DE" dirty="0"/>
              <a:t>-Verfasste erste griechische Grammatik(=systematische Sprachbeschreibung)</a:t>
            </a:r>
          </a:p>
          <a:p>
            <a:r>
              <a:rPr lang="de-DE" dirty="0"/>
              <a:t>-Klassifizierung von Wortarten</a:t>
            </a:r>
          </a:p>
          <a:p>
            <a:r>
              <a:rPr lang="de-DE" dirty="0"/>
              <a:t>-Er und Sohn sind wichtigste griechische Grammatiker der antike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662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Lautproduktion in Kehlkopf, Rachen-, Mund- und Nasenbereich, Lautwahrnehmung</a:t>
            </a: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Daher </a:t>
            </a:r>
            <a:r>
              <a:rPr lang="de-DE" dirty="0"/>
              <a:t>Anatomie, Physiologie, Neurologie, Physik und Mathematik also viele dinge</a:t>
            </a:r>
          </a:p>
          <a:p>
            <a:endParaRPr lang="de-DE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Eigen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buchstaben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basiertend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unter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andererm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auf dem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grischischen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alphabet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aber verändert</a:t>
            </a:r>
          </a:p>
          <a:p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physikalischen, neurologischen und physiologischen Aspekten, die bei der Lautproduktion, -übertragung und -wahrnehmung relevant sind</a:t>
            </a:r>
          </a:p>
          <a:p>
            <a:endParaRPr lang="de-DE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Wichtiges Hilfsmittel IPA=</a:t>
            </a:r>
            <a:r>
              <a:rPr lang="de-DE" b="0" i="0" dirty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International </a:t>
            </a:r>
            <a:r>
              <a:rPr lang="de-DE" b="0" i="0" dirty="0" err="1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Phonetic</a:t>
            </a:r>
            <a:r>
              <a:rPr lang="de-DE" b="0" i="0" dirty="0">
                <a:solidFill>
                  <a:srgbClr val="111111"/>
                </a:solidFill>
                <a:effectLst/>
                <a:latin typeface="Helvetica" panose="020B0604020202020204" pitchFamily="34" charset="0"/>
              </a:rPr>
              <a:t> Alphabet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Buchstaben des </a:t>
            </a:r>
            <a:r>
              <a:rPr lang="de-DE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3" tooltip="Lateinisches Schriftsystem"/>
              </a:rPr>
              <a:t>lateinischen Schriftsystems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und des </a:t>
            </a:r>
            <a:r>
              <a:rPr lang="de-DE" b="0" i="0" u="none" strike="noStrike" dirty="0">
                <a:solidFill>
                  <a:srgbClr val="0645AD"/>
                </a:solidFill>
                <a:effectLst/>
                <a:latin typeface="Arial" panose="020B0604020202020204" pitchFamily="34" charset="0"/>
                <a:hlinkClick r:id="rId4" tooltip="Griechisches Alphabet"/>
              </a:rPr>
              <a:t>griechischen Alphabets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Unicode (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emojis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alle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schriften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alles was man sieht im </a:t>
            </a:r>
            <a:r>
              <a:rPr lang="de-DE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browser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  <a:endParaRPr lang="de-DE" b="0" i="0" dirty="0">
              <a:solidFill>
                <a:srgbClr val="111111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5168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Mit welcher Kombination Wörter zu korrekten Sätzen werden beschreibt die Syntax</a:t>
            </a:r>
          </a:p>
          <a:p>
            <a:r>
              <a:rPr lang="de-DE" dirty="0"/>
              <a:t>Syntaktischer unterschied</a:t>
            </a:r>
          </a:p>
          <a:p>
            <a:r>
              <a:rPr lang="de-DE" dirty="0"/>
              <a:t>Syntaktische </a:t>
            </a:r>
            <a:r>
              <a:rPr lang="de-DE" dirty="0" err="1"/>
              <a:t>funktionen</a:t>
            </a:r>
            <a:r>
              <a:rPr lang="de-DE" dirty="0"/>
              <a:t> haben sich umgedreht!!</a:t>
            </a:r>
          </a:p>
          <a:p>
            <a:r>
              <a:rPr lang="de-DE" dirty="0"/>
              <a:t>Wortstellung!, Morphologie(=Formen, </a:t>
            </a:r>
            <a:r>
              <a:rPr lang="de-DE" dirty="0" err="1"/>
              <a:t>konjugationen</a:t>
            </a:r>
            <a:r>
              <a:rPr lang="de-DE" dirty="0"/>
              <a:t> </a:t>
            </a:r>
            <a:r>
              <a:rPr lang="de-DE" dirty="0" err="1"/>
              <a:t>usw</a:t>
            </a:r>
            <a:r>
              <a:rPr lang="de-DE" dirty="0"/>
              <a:t>), Morphosyntax(=</a:t>
            </a:r>
            <a:r>
              <a:rPr lang="de-DE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Wechselwirkungen zwischen beiden)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1948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Bedeutung der Ausdrücke</a:t>
            </a:r>
          </a:p>
          <a:p>
            <a:r>
              <a:rPr lang="de-DE" dirty="0"/>
              <a:t>Referentielle Bedeutungstheorie:</a:t>
            </a:r>
          </a:p>
          <a:p>
            <a:r>
              <a:rPr lang="de-DE" dirty="0"/>
              <a:t>Bedeutung eines Ausdrucks sind die Dinge in der Welt für die das Zeichen steht</a:t>
            </a:r>
          </a:p>
          <a:p>
            <a:r>
              <a:rPr lang="de-DE" dirty="0"/>
              <a:t>Fehler: Hier oder Einhorn</a:t>
            </a:r>
          </a:p>
          <a:p>
            <a:r>
              <a:rPr lang="de-DE" dirty="0"/>
              <a:t>mentalistische Bedeutungstheorie:</a:t>
            </a:r>
          </a:p>
          <a:p>
            <a:r>
              <a:rPr lang="de-DE" dirty="0"/>
              <a:t>Fehler: Frieden, Wenn</a:t>
            </a:r>
          </a:p>
          <a:p>
            <a:r>
              <a:rPr lang="de-DE" dirty="0"/>
              <a:t>konventionalistische Bedeutungstheorie:</a:t>
            </a:r>
          </a:p>
          <a:p>
            <a:r>
              <a:rPr lang="de-DE" dirty="0"/>
              <a:t>Sprachlich und Soziale </a:t>
            </a:r>
            <a:r>
              <a:rPr lang="de-DE" dirty="0" err="1"/>
              <a:t>Vereinbarun</a:t>
            </a:r>
            <a:endParaRPr lang="de-DE" dirty="0"/>
          </a:p>
          <a:p>
            <a:r>
              <a:rPr lang="de-DE" dirty="0"/>
              <a:t>Ludwig Wittgenstein</a:t>
            </a:r>
          </a:p>
          <a:p>
            <a:endParaRPr lang="de-DE" dirty="0"/>
          </a:p>
          <a:p>
            <a:r>
              <a:rPr lang="de-DE" dirty="0"/>
              <a:t>Thema nicht ganz geklärt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40247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50552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Semantik nicht genug um Satz zu entschlüsseln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E85ACE-E4F9-45FA-947C-B3D6D54A0B72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5000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726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6552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1641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7746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5060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9633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9083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451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631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1785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3948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4D7A1-ACD9-4DA0-8EF2-CE7C1A6E5BB5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8F39AF-60F7-462D-81C1-128D99A5BD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95342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hyperlink" Target="https://de.wikipedia.org/wiki/Benfordsches_Gesetz" TargetMode="External"/><Relationship Id="rId18" Type="http://schemas.openxmlformats.org/officeDocument/2006/relationships/hyperlink" Target="https://de.wikipedia.org/wiki/Geschichte_der_Sprachwissenschaft" TargetMode="External"/><Relationship Id="rId26" Type="http://schemas.openxmlformats.org/officeDocument/2006/relationships/hyperlink" Target="https://de.wikipedia.org/wiki/Tanzsprache" TargetMode="External"/><Relationship Id="rId39" Type="http://schemas.openxmlformats.org/officeDocument/2006/relationships/hyperlink" Target="https://de.wikipedia.org/wiki/Liste_der_IPA-Zeichen" TargetMode="External"/><Relationship Id="rId21" Type="http://schemas.openxmlformats.org/officeDocument/2006/relationships/hyperlink" Target="https://en.wikipedia.org/wiki/Marcus_Terentius_Varro#/media/File:Statua_di_Marco_Terenzio_Varrone_(Rieti)_02.jpg" TargetMode="External"/><Relationship Id="rId34" Type="http://schemas.openxmlformats.org/officeDocument/2006/relationships/hyperlink" Target="https://de.wikipedia.org/wiki/Marcus_Terentius_Varro" TargetMode="External"/><Relationship Id="rId42" Type="http://schemas.openxmlformats.org/officeDocument/2006/relationships/hyperlink" Target="https://www.youtube.com/watch?v=B1r1grQiLdk&amp;ab_channel=CrashCourse" TargetMode="External"/><Relationship Id="rId47" Type="http://schemas.openxmlformats.org/officeDocument/2006/relationships/hyperlink" Target="https://www.christianlehmann.eu/sonderzeichen/" TargetMode="External"/><Relationship Id="rId7" Type="http://schemas.openxmlformats.org/officeDocument/2006/relationships/hyperlink" Target="https://www.fon.hum.uva.nl/praat/" TargetMode="External"/><Relationship Id="rId2" Type="http://schemas.openxmlformats.org/officeDocument/2006/relationships/notesSlide" Target="../notesSlides/notesSlide14.xml"/><Relationship Id="rId16" Type="http://schemas.openxmlformats.org/officeDocument/2006/relationships/hyperlink" Target="https://de.wikipedia.org/wiki/Lateinische_Linguistik#:~:text=%E2%80%9ELatin%20linguistics%E2%80%9C%2C%20frz.,modernen%20strukturalistischen%20Methoden%20und%20Theorien." TargetMode="External"/><Relationship Id="rId29" Type="http://schemas.openxmlformats.org/officeDocument/2006/relationships/hyperlink" Target="https://de.wikipedia.org/wiki/Semanti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.wikipedia.org/wiki/Internationales_Phonetisches_Alphabet" TargetMode="External"/><Relationship Id="rId11" Type="http://schemas.openxmlformats.org/officeDocument/2006/relationships/hyperlink" Target="https://www.youtube.com/watch?v=IsAlz76PXJQ&amp;ab_channel=synesthesiam" TargetMode="External"/><Relationship Id="rId24" Type="http://schemas.openxmlformats.org/officeDocument/2006/relationships/hyperlink" Target="https://memegenerator.net/instance/54814762/dr-evil-meme-das-nennt-man-ironie" TargetMode="External"/><Relationship Id="rId32" Type="http://schemas.openxmlformats.org/officeDocument/2006/relationships/hyperlink" Target="https://de.wikipedia.org/wiki/Grammatik" TargetMode="External"/><Relationship Id="rId37" Type="http://schemas.openxmlformats.org/officeDocument/2006/relationships/hyperlink" Target="https://de.wikipedia.org/wiki/Syntax" TargetMode="External"/><Relationship Id="rId40" Type="http://schemas.openxmlformats.org/officeDocument/2006/relationships/hyperlink" Target="https://de.wikipedia.org/wiki/Wortschatz" TargetMode="External"/><Relationship Id="rId45" Type="http://schemas.openxmlformats.org/officeDocument/2006/relationships/hyperlink" Target="https://de.wikipedia.org/wiki/Esperanto" TargetMode="External"/><Relationship Id="rId5" Type="http://schemas.openxmlformats.org/officeDocument/2006/relationships/hyperlink" Target="https://de.wikipedia.org/wiki/Phonetik" TargetMode="External"/><Relationship Id="rId15" Type="http://schemas.openxmlformats.org/officeDocument/2006/relationships/hyperlink" Target="https://de.wikipedia.org/wiki/Sprachphilosophie" TargetMode="External"/><Relationship Id="rId23" Type="http://schemas.openxmlformats.org/officeDocument/2006/relationships/hyperlink" Target="https://de.wikipedia.org/wiki/Ludwig_Wittgenstein#/media/Datei:Ludwig_Wittgenstein.jpg" TargetMode="External"/><Relationship Id="rId28" Type="http://schemas.openxmlformats.org/officeDocument/2006/relationships/hyperlink" Target="https://de.wikipedia.org/wiki/Formale_Sprache" TargetMode="External"/><Relationship Id="rId36" Type="http://schemas.openxmlformats.org/officeDocument/2006/relationships/hyperlink" Target="https://www.internationalphoneticalphabet.org/ipa-sounds/ipa-chart-with-sounds/" TargetMode="External"/><Relationship Id="rId10" Type="http://schemas.openxmlformats.org/officeDocument/2006/relationships/hyperlink" Target="https://de.wikipedia.org/wiki/Buchstabenh%C3%A4ufigkeit" TargetMode="External"/><Relationship Id="rId19" Type="http://schemas.openxmlformats.org/officeDocument/2006/relationships/hyperlink" Target="https://www.youtube.com/results?search_query=neue+sprache+erfinden" TargetMode="External"/><Relationship Id="rId31" Type="http://schemas.openxmlformats.org/officeDocument/2006/relationships/hyperlink" Target="https://de.wikipedia.org/wiki/Stoa" TargetMode="External"/><Relationship Id="rId44" Type="http://schemas.openxmlformats.org/officeDocument/2006/relationships/hyperlink" Target="https://de.wikipedia.org/wiki/Lexikologie" TargetMode="External"/><Relationship Id="rId4" Type="http://schemas.openxmlformats.org/officeDocument/2006/relationships/hyperlink" Target="https://de.wikipedia.org/wiki/Allgemeine_Linguistik" TargetMode="External"/><Relationship Id="rId9" Type="http://schemas.openxmlformats.org/officeDocument/2006/relationships/hyperlink" Target="https://de.wikipedia.org/wiki/Phonologie" TargetMode="External"/><Relationship Id="rId14" Type="http://schemas.openxmlformats.org/officeDocument/2006/relationships/hyperlink" Target="http://d-lernen.blogspot.com/2010/03/d-lernen-wortschatz-die-500-wichtigsten.html" TargetMode="External"/><Relationship Id="rId22" Type="http://schemas.openxmlformats.org/officeDocument/2006/relationships/hyperlink" Target="https://upload.wikimedia.org/wikipedia/commons/transcoded/f/f7/Echtzeit_MRT_-_Sprechen.ogv/Echtzeit_MRT_-_Sprechen.ogv.240p.vp9.webm" TargetMode="External"/><Relationship Id="rId27" Type="http://schemas.openxmlformats.org/officeDocument/2006/relationships/hyperlink" Target="https://de.wikipedia.org/wiki/Sprache" TargetMode="External"/><Relationship Id="rId30" Type="http://schemas.openxmlformats.org/officeDocument/2006/relationships/hyperlink" Target="https://de.wikipedia.org/wiki/Etymologie" TargetMode="External"/><Relationship Id="rId35" Type="http://schemas.openxmlformats.org/officeDocument/2006/relationships/hyperlink" Target="http://www.intratext.com/IXT/LAT0231/" TargetMode="External"/><Relationship Id="rId43" Type="http://schemas.openxmlformats.org/officeDocument/2006/relationships/hyperlink" Target="https://www.youtube.com/watch?v=-OuLwlNJwWQ&amp;ab_channel=Linguistik-einfacheinfach" TargetMode="External"/><Relationship Id="rId8" Type="http://schemas.openxmlformats.org/officeDocument/2006/relationships/hyperlink" Target="https://www.phonetik.uni-muenchen.de/forschung/software/index.html" TargetMode="External"/><Relationship Id="rId3" Type="http://schemas.openxmlformats.org/officeDocument/2006/relationships/hyperlink" Target="https://www.youtube.com/watch?v=E8KFJQJ5lSk&amp;ab_channel=MariusAngeschrien" TargetMode="External"/><Relationship Id="rId12" Type="http://schemas.openxmlformats.org/officeDocument/2006/relationships/hyperlink" Target="http://www.mathe.tu-freiberg.de/~hebisch/cafe/kryptographie/haeufigkeitstabellen.html" TargetMode="External"/><Relationship Id="rId17" Type="http://schemas.openxmlformats.org/officeDocument/2006/relationships/hyperlink" Target="https://www.slm.uni-hamburg.de/studium/studiengaenge/ma-studiengaenge/romanistische-linguistik.html" TargetMode="External"/><Relationship Id="rId25" Type="http://schemas.openxmlformats.org/officeDocument/2006/relationships/hyperlink" Target="https://de.wikipedia.org/wiki/Esperanto#/media/Datei:Flag_of_Esperanto.svg" TargetMode="External"/><Relationship Id="rId33" Type="http://schemas.openxmlformats.org/officeDocument/2006/relationships/hyperlink" Target="https://de.wikipedia.org/wiki/Universalgelehrter" TargetMode="External"/><Relationship Id="rId38" Type="http://schemas.openxmlformats.org/officeDocument/2006/relationships/hyperlink" Target="https://de.wikipedia.org/wiki/Nat%C3%BCrliche_Sprache" TargetMode="External"/><Relationship Id="rId46" Type="http://schemas.openxmlformats.org/officeDocument/2006/relationships/hyperlink" Target="https://de.wikipedia.org/wiki/Konstruierte_Sprache" TargetMode="External"/><Relationship Id="rId20" Type="http://schemas.openxmlformats.org/officeDocument/2006/relationships/hyperlink" Target="https://de.wikipedia.org/wiki/Geschichte_der_Sprachwissenschaft#/media/Datei:Plato.png" TargetMode="External"/><Relationship Id="rId41" Type="http://schemas.openxmlformats.org/officeDocument/2006/relationships/hyperlink" Target="https://www.youtube.com/watch?v=l4wAdNyjDok&amp;ab_channel=Linguistik-einfacheinfach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3"/><Relationship Id="rId7" Type="http://schemas.microsoft.com/office/2011/relationships/webextension" Target="../webextensions/webextension1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notesSlide" Target="../notesSlides/notesSlide5.xml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C43B7A4-59D4-4327-86C6-C24E1EB72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3032" y="1383631"/>
            <a:ext cx="9297068" cy="2009274"/>
          </a:xfrm>
        </p:spPr>
        <p:txBody>
          <a:bodyPr>
            <a:normAutofit fontScale="90000"/>
          </a:bodyPr>
          <a:lstStyle/>
          <a:p>
            <a:pPr algn="l"/>
            <a:r>
              <a:rPr lang="de-DE" sz="7200" dirty="0"/>
              <a:t>Kann ich auch eine eigene Sprache erfinden?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xmlns="" id="{430AC6A6-D3E3-496A-9421-D668247C77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4CA44C59-4788-4869-A548-6B9BE6B92DEA}"/>
              </a:ext>
            </a:extLst>
          </p:cNvPr>
          <p:cNvSpPr txBox="1"/>
          <p:nvPr/>
        </p:nvSpPr>
        <p:spPr>
          <a:xfrm>
            <a:off x="0" y="6488668"/>
            <a:ext cx="42511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</a:rPr>
              <a:t>B1</a:t>
            </a:r>
          </a:p>
        </p:txBody>
      </p:sp>
    </p:spTree>
    <p:extLst>
      <p:ext uri="{BB962C8B-B14F-4D97-AF65-F5344CB8AC3E}">
        <p14:creationId xmlns:p14="http://schemas.microsoft.com/office/powerpoint/2010/main" val="3870230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1 1.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000" y="55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99CAA90-5D09-437F-A2CD-68F446683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Lexikologie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4095E4C-343E-4315-AD58-FD81BF7E1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Lehre der Wörter (und deren Bedeutung)</a:t>
            </a:r>
          </a:p>
          <a:p>
            <a:r>
              <a:rPr lang="de-DE" dirty="0"/>
              <a:t>Verbindung zwischen Wort und Aussage</a:t>
            </a:r>
          </a:p>
          <a:p>
            <a:r>
              <a:rPr lang="de-DE" dirty="0"/>
              <a:t>Bsp.: Ist „Hoppla“ ein Wort?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128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99CAA90-5D09-437F-A2CD-68F446683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Pragmatik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4095E4C-343E-4315-AD58-FD81BF7E1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Lehre der Bedeutung in einer bestimmten Situation (Kontext)</a:t>
            </a:r>
          </a:p>
          <a:p>
            <a:r>
              <a:rPr lang="de-DE" dirty="0"/>
              <a:t>Bsp.:</a:t>
            </a:r>
          </a:p>
          <a:p>
            <a:r>
              <a:rPr lang="de-DE" dirty="0"/>
              <a:t>„Das hast du richtig gut gemacht“</a:t>
            </a:r>
          </a:p>
          <a:p>
            <a:r>
              <a:rPr lang="de-DE" dirty="0"/>
              <a:t>Semantik=Bedeutung</a:t>
            </a:r>
          </a:p>
          <a:p>
            <a:r>
              <a:rPr lang="de-DE" dirty="0"/>
              <a:t>Pragmatik=Sinn</a:t>
            </a:r>
          </a:p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3181F797-0034-47E6-AD1B-8D75CF126FB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7396" l="56719" r="95625">
                        <a14:foregroundMark x1="65156" y1="87813" x2="66406" y2="87500"/>
                        <a14:foregroundMark x1="59427" y1="90521" x2="60573" y2="91042"/>
                        <a14:foregroundMark x1="59115" y1="90625" x2="58802" y2="91875"/>
                        <a14:foregroundMark x1="72552" y1="89479" x2="72552" y2="89479"/>
                        <a14:foregroundMark x1="72760" y1="88229" x2="72760" y2="88229"/>
                        <a14:foregroundMark x1="80104" y1="86875" x2="79635" y2="86458"/>
                        <a14:foregroundMark x1="79740" y1="85729" x2="79740" y2="85729"/>
                        <a14:backgroundMark x1="80208" y1="84479" x2="80781" y2="84375"/>
                        <a14:backgroundMark x1="80365" y1="85729" x2="80625" y2="857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269"/>
          <a:stretch/>
        </p:blipFill>
        <p:spPr>
          <a:xfrm>
            <a:off x="6290732" y="1523999"/>
            <a:ext cx="2255568" cy="2578894"/>
          </a:xfrm>
          <a:prstGeom prst="rect">
            <a:avLst/>
          </a:prstGeom>
        </p:spPr>
      </p:pic>
      <p:pic>
        <p:nvPicPr>
          <p:cNvPr id="2052" name="Picture 4" descr="Das nennt man &amp;quot;Ironie&amp;quot; - Dr Evil meme | Meme Generator">
            <a:extLst>
              <a:ext uri="{FF2B5EF4-FFF2-40B4-BE49-F238E27FC236}">
                <a16:creationId xmlns:a16="http://schemas.microsoft.com/office/drawing/2014/main" xmlns="" id="{37DA358E-C528-45C4-B28B-43EEDD239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31839">
            <a:off x="8158063" y="3466713"/>
            <a:ext cx="2924689" cy="2924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xmlns="" id="{C865B679-D5A1-4A40-A3B5-73B5DFACB3C1}"/>
              </a:ext>
            </a:extLst>
          </p:cNvPr>
          <p:cNvSpPr txBox="1"/>
          <p:nvPr/>
        </p:nvSpPr>
        <p:spPr>
          <a:xfrm>
            <a:off x="6095182" y="3506584"/>
            <a:ext cx="42511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</a:rPr>
              <a:t>B6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xmlns="" id="{0F349037-ABC5-484B-8DF5-29FA9AE91A2B}"/>
              </a:ext>
            </a:extLst>
          </p:cNvPr>
          <p:cNvSpPr txBox="1"/>
          <p:nvPr/>
        </p:nvSpPr>
        <p:spPr>
          <a:xfrm>
            <a:off x="7691465" y="5796750"/>
            <a:ext cx="42511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</a:rPr>
              <a:t>B7</a:t>
            </a:r>
          </a:p>
        </p:txBody>
      </p:sp>
    </p:spTree>
    <p:extLst>
      <p:ext uri="{BB962C8B-B14F-4D97-AF65-F5344CB8AC3E}">
        <p14:creationId xmlns:p14="http://schemas.microsoft.com/office/powerpoint/2010/main" val="2445025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0AD47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99CAA90-5D09-437F-A2CD-68F446683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Künstliche Sprachen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4095E4C-343E-4315-AD58-FD81BF7E1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Neu entwickelte Sprachen</a:t>
            </a:r>
          </a:p>
          <a:p>
            <a:r>
              <a:rPr lang="de-DE" dirty="0"/>
              <a:t>Bsp.:</a:t>
            </a:r>
          </a:p>
          <a:p>
            <a:pPr lvl="1"/>
            <a:r>
              <a:rPr lang="de-DE" dirty="0"/>
              <a:t>Esperanto</a:t>
            </a:r>
          </a:p>
          <a:p>
            <a:pPr lvl="1"/>
            <a:r>
              <a:rPr lang="de-DE" dirty="0"/>
              <a:t>Mando</a:t>
            </a:r>
            <a:r>
              <a:rPr lang="de-DE" dirty="0">
                <a:latin typeface="Arial" panose="020B0604020202020204" pitchFamily="34" charset="0"/>
              </a:rPr>
              <a:t>‘</a:t>
            </a:r>
            <a:r>
              <a:rPr lang="de-DE" dirty="0"/>
              <a:t>a</a:t>
            </a:r>
          </a:p>
          <a:p>
            <a:pPr lvl="1"/>
            <a:r>
              <a:rPr lang="de-DE" dirty="0"/>
              <a:t>Neusprech (1984, George Orwell)</a:t>
            </a:r>
          </a:p>
          <a:p>
            <a:pPr lvl="1"/>
            <a:endParaRPr lang="de-DE" dirty="0"/>
          </a:p>
          <a:p>
            <a:endParaRPr lang="de-DE" dirty="0"/>
          </a:p>
        </p:txBody>
      </p:sp>
      <p:pic>
        <p:nvPicPr>
          <p:cNvPr id="2050" name="Picture 2" descr="Esperanto-Flagge">
            <a:extLst>
              <a:ext uri="{FF2B5EF4-FFF2-40B4-BE49-F238E27FC236}">
                <a16:creationId xmlns:a16="http://schemas.microsoft.com/office/drawing/2014/main" xmlns="" id="{106CAACB-0EFA-4909-932D-DBC22327F8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068" y="1690688"/>
            <a:ext cx="3885507" cy="259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A1B30DFE-5752-4721-B647-F141D6FB92DB}"/>
              </a:ext>
            </a:extLst>
          </p:cNvPr>
          <p:cNvSpPr txBox="1"/>
          <p:nvPr/>
        </p:nvSpPr>
        <p:spPr>
          <a:xfrm>
            <a:off x="7985068" y="4342023"/>
            <a:ext cx="42511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</a:rPr>
              <a:t>B7</a:t>
            </a:r>
          </a:p>
        </p:txBody>
      </p:sp>
    </p:spTree>
    <p:extLst>
      <p:ext uri="{BB962C8B-B14F-4D97-AF65-F5344CB8AC3E}">
        <p14:creationId xmlns:p14="http://schemas.microsoft.com/office/powerpoint/2010/main" val="2400034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F1AA249-48F6-41DA-9629-9F90059E2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de-DE" dirty="0"/>
              <a:t>Wie ich meine „eigen Sprache“ gemacht habe</a:t>
            </a:r>
            <a:br>
              <a:rPr lang="de-DE" dirty="0"/>
            </a:br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xmlns="" id="{24F6AD2B-6AA7-4637-A5B9-1052BFF2E091}"/>
              </a:ext>
            </a:extLst>
          </p:cNvPr>
          <p:cNvSpPr txBox="1">
            <a:spLocks/>
          </p:cNvSpPr>
          <p:nvPr/>
        </p:nvSpPr>
        <p:spPr>
          <a:xfrm>
            <a:off x="2721725" y="3974335"/>
            <a:ext cx="67485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/>
              <a:t>Telibanati</a:t>
            </a:r>
            <a:r>
              <a:rPr lang="de-DE" dirty="0"/>
              <a:t>(=</a:t>
            </a:r>
            <a:r>
              <a:rPr lang="de-DE" dirty="0" err="1"/>
              <a:t>Sprecheneinfach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99570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570EBA5F-56DA-483A-A3FA-DF0E42309D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3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xmlns="" id="{7CE10BBE-2C76-4A1C-AD0F-2CCF224CA8AC}"/>
              </a:ext>
            </a:extLst>
          </p:cNvPr>
          <p:cNvSpPr txBox="1"/>
          <p:nvPr/>
        </p:nvSpPr>
        <p:spPr>
          <a:xfrm>
            <a:off x="7566660" y="6224447"/>
            <a:ext cx="61555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https://github.com/pulle257/word_generator</a:t>
            </a:r>
          </a:p>
        </p:txBody>
      </p:sp>
    </p:spTree>
    <p:extLst>
      <p:ext uri="{BB962C8B-B14F-4D97-AF65-F5344CB8AC3E}">
        <p14:creationId xmlns:p14="http://schemas.microsoft.com/office/powerpoint/2010/main" val="2205294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1-06-17 22-06-47">
            <a:hlinkClick r:id="" action="ppaction://media"/>
            <a:extLst>
              <a:ext uri="{FF2B5EF4-FFF2-40B4-BE49-F238E27FC236}">
                <a16:creationId xmlns:a16="http://schemas.microsoft.com/office/drawing/2014/main" xmlns="" id="{F59DB23E-6D7B-4CF2-8098-0D5FAD1B735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41026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24EF5ADC-F4E7-4933-8A1C-BA220D383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917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EF6BF46F-5050-45B8-B770-11C372E4D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9089"/>
            <a:ext cx="10515600" cy="4997841"/>
          </a:xfrm>
        </p:spPr>
        <p:txBody>
          <a:bodyPr>
            <a:normAutofit/>
          </a:bodyPr>
          <a:lstStyle/>
          <a:p>
            <a:r>
              <a:rPr lang="de-DE" dirty="0"/>
              <a:t>Zeitformen-&gt;Kontext			Bsp.: Ich </a:t>
            </a:r>
            <a:r>
              <a:rPr lang="de-DE" b="1" dirty="0"/>
              <a:t>gestern </a:t>
            </a:r>
            <a:r>
              <a:rPr lang="de-DE" dirty="0"/>
              <a:t>laufen</a:t>
            </a:r>
          </a:p>
          <a:p>
            <a:r>
              <a:rPr lang="de-DE" dirty="0"/>
              <a:t>Plural-&gt;Ende lang gezogen (ē)		Bsp.: </a:t>
            </a:r>
            <a:r>
              <a:rPr lang="de-DE" dirty="0" err="1"/>
              <a:t>ronas</a:t>
            </a:r>
            <a:r>
              <a:rPr lang="de-DE" b="1" dirty="0" err="1"/>
              <a:t>ī</a:t>
            </a:r>
            <a:r>
              <a:rPr lang="de-DE" dirty="0"/>
              <a:t> = die Städte</a:t>
            </a:r>
          </a:p>
          <a:p>
            <a:r>
              <a:rPr lang="de-DE" dirty="0"/>
              <a:t>Satzbau-&gt; </a:t>
            </a:r>
            <a:r>
              <a:rPr lang="de-DE" dirty="0">
                <a:solidFill>
                  <a:schemeClr val="accent1"/>
                </a:solidFill>
              </a:rPr>
              <a:t>Subjekt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Objekt</a:t>
            </a:r>
            <a:r>
              <a:rPr lang="de-DE" dirty="0"/>
              <a:t> </a:t>
            </a:r>
            <a:r>
              <a:rPr lang="de-DE" dirty="0">
                <a:solidFill>
                  <a:srgbClr val="FFFF00"/>
                </a:solidFill>
              </a:rPr>
              <a:t>Prädikat</a:t>
            </a:r>
            <a:r>
              <a:rPr lang="de-DE" dirty="0"/>
              <a:t>	Bsp.: </a:t>
            </a:r>
            <a:r>
              <a:rPr lang="de-DE" dirty="0">
                <a:solidFill>
                  <a:schemeClr val="accent1"/>
                </a:solidFill>
              </a:rPr>
              <a:t>Ich</a:t>
            </a:r>
            <a:r>
              <a:rPr lang="de-DE" dirty="0"/>
              <a:t> </a:t>
            </a:r>
            <a:r>
              <a:rPr lang="de-DE" dirty="0">
                <a:solidFill>
                  <a:srgbClr val="FF0000"/>
                </a:solidFill>
              </a:rPr>
              <a:t>meine GFS</a:t>
            </a:r>
            <a:r>
              <a:rPr lang="de-DE" dirty="0"/>
              <a:t> </a:t>
            </a:r>
            <a:r>
              <a:rPr lang="de-DE" dirty="0">
                <a:solidFill>
                  <a:srgbClr val="FFFF00"/>
                </a:solidFill>
              </a:rPr>
              <a:t>halten</a:t>
            </a:r>
          </a:p>
          <a:p>
            <a:r>
              <a:rPr lang="de-DE" dirty="0"/>
              <a:t>Alles andere (Bsp.: Adverbien, Adjektive, etc.) kommen hinter das Bezugswort 				Bsp.: Ich meine GFS halten </a:t>
            </a:r>
          </a:p>
          <a:p>
            <a:pPr marL="3657600" lvl="8" indent="0">
              <a:buNone/>
            </a:pPr>
            <a:r>
              <a:rPr lang="de-DE" dirty="0"/>
              <a:t>		               </a:t>
            </a:r>
            <a:r>
              <a:rPr lang="de-DE" sz="2800" dirty="0"/>
              <a:t>angstvoll</a:t>
            </a:r>
            <a:endParaRPr lang="de-DE" dirty="0"/>
          </a:p>
          <a:p>
            <a:pPr marL="0" indent="0">
              <a:buNone/>
            </a:pPr>
            <a:endParaRPr lang="de-DE" sz="3600" dirty="0">
              <a:sym typeface="Wingdings" panose="05000000000000000000" pitchFamily="2" charset="2"/>
            </a:endParaRPr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xmlns="" id="{56164A29-5D75-4704-B34E-25A0609C0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Grammatik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63C48678-8C7E-44BF-AEB7-7C08243B1B2D}"/>
              </a:ext>
            </a:extLst>
          </p:cNvPr>
          <p:cNvSpPr txBox="1"/>
          <p:nvPr/>
        </p:nvSpPr>
        <p:spPr>
          <a:xfrm>
            <a:off x="838200" y="2487490"/>
            <a:ext cx="788254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400" dirty="0"/>
              <a:t>A: Reti B, </a:t>
            </a:r>
            <a:r>
              <a:rPr lang="de-DE" sz="4400" dirty="0" err="1"/>
              <a:t>tale</a:t>
            </a:r>
            <a:r>
              <a:rPr lang="de-DE" sz="4400" dirty="0"/>
              <a:t> </a:t>
            </a:r>
            <a:r>
              <a:rPr lang="de-DE" sz="4400" dirty="0" err="1"/>
              <a:t>sihe</a:t>
            </a:r>
            <a:r>
              <a:rPr lang="de-DE" sz="4400" dirty="0"/>
              <a:t>? </a:t>
            </a:r>
          </a:p>
          <a:p>
            <a:r>
              <a:rPr lang="de-DE" sz="4400" dirty="0"/>
              <a:t>B</a:t>
            </a:r>
            <a:r>
              <a:rPr lang="de-DE" sz="4400" dirty="0">
                <a:sym typeface="Wingdings" panose="05000000000000000000" pitchFamily="2" charset="2"/>
              </a:rPr>
              <a:t>: </a:t>
            </a:r>
            <a:r>
              <a:rPr lang="de-DE" sz="4400" dirty="0" err="1">
                <a:sym typeface="Wingdings" panose="05000000000000000000" pitchFamily="2" charset="2"/>
              </a:rPr>
              <a:t>loha</a:t>
            </a:r>
            <a:r>
              <a:rPr lang="de-DE" sz="4400" dirty="0">
                <a:sym typeface="Wingdings" panose="05000000000000000000" pitchFamily="2" charset="2"/>
              </a:rPr>
              <a:t>! </a:t>
            </a:r>
            <a:r>
              <a:rPr lang="de-DE" sz="4400" dirty="0" err="1">
                <a:sym typeface="Wingdings" panose="05000000000000000000" pitchFamily="2" charset="2"/>
              </a:rPr>
              <a:t>Sahi</a:t>
            </a:r>
            <a:r>
              <a:rPr lang="de-DE" sz="4400" dirty="0">
                <a:sym typeface="Wingdings" panose="05000000000000000000" pitchFamily="2" charset="2"/>
              </a:rPr>
              <a:t> GFS </a:t>
            </a:r>
            <a:r>
              <a:rPr lang="de-DE" sz="4400" dirty="0" err="1">
                <a:sym typeface="Wingdings" panose="05000000000000000000" pitchFamily="2" charset="2"/>
              </a:rPr>
              <a:t>bica</a:t>
            </a:r>
            <a:r>
              <a:rPr lang="de-DE" sz="4400" dirty="0">
                <a:sym typeface="Wingdings" panose="05000000000000000000" pitchFamily="2" charset="2"/>
              </a:rPr>
              <a:t> </a:t>
            </a:r>
            <a:r>
              <a:rPr lang="de-DE" sz="4400" dirty="0" err="1">
                <a:sym typeface="Wingdings" panose="05000000000000000000" pitchFamily="2" charset="2"/>
              </a:rPr>
              <a:t>teti</a:t>
            </a:r>
            <a:r>
              <a:rPr lang="de-DE" sz="4400" dirty="0">
                <a:sym typeface="Wingdings" panose="05000000000000000000" pitchFamily="2" charset="2"/>
              </a:rPr>
              <a:t> </a:t>
            </a:r>
            <a:r>
              <a:rPr lang="de-DE" sz="4400" dirty="0" err="1">
                <a:sym typeface="Wingdings" panose="05000000000000000000" pitchFamily="2" charset="2"/>
              </a:rPr>
              <a:t>lemeka</a:t>
            </a:r>
            <a:r>
              <a:rPr lang="de-DE" sz="4400" dirty="0"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151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B3DD05C-869F-4FB6-8532-15039E33D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Quellen: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xmlns="" id="{D99B69AD-A554-490E-8F96-EF385E4E540F}"/>
              </a:ext>
            </a:extLst>
          </p:cNvPr>
          <p:cNvSpPr txBox="1"/>
          <p:nvPr/>
        </p:nvSpPr>
        <p:spPr>
          <a:xfrm>
            <a:off x="9725024" y="6549509"/>
            <a:ext cx="42511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</a:rPr>
              <a:t>B2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xmlns="" id="{15DCC1DC-7782-4C8C-A4BD-872E804FC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17134"/>
            <a:ext cx="6917575" cy="5032375"/>
          </a:xfrm>
        </p:spPr>
        <p:txBody>
          <a:bodyPr>
            <a:normAutofit fontScale="92500" lnSpcReduction="20000"/>
          </a:bodyPr>
          <a:lstStyle/>
          <a:p>
            <a:r>
              <a:rPr lang="de-DE" sz="1800" dirty="0"/>
              <a:t>Wissen</a:t>
            </a:r>
          </a:p>
          <a:p>
            <a:pPr lvl="1"/>
            <a:r>
              <a:rPr lang="de-DE" sz="900" dirty="0">
                <a:hlinkClick r:id="rId3"/>
              </a:rPr>
              <a:t>Kann ich eine neue Sprache erfinden? – YouTube</a:t>
            </a:r>
            <a:endParaRPr lang="de-DE" sz="900" dirty="0"/>
          </a:p>
          <a:p>
            <a:pPr lvl="1"/>
            <a:r>
              <a:rPr lang="de-DE" sz="900" dirty="0">
                <a:hlinkClick r:id="rId4"/>
              </a:rPr>
              <a:t>Allgemeine Linguistik – Wikipedia</a:t>
            </a:r>
            <a:endParaRPr lang="de-DE" sz="900" dirty="0"/>
          </a:p>
          <a:p>
            <a:pPr lvl="1"/>
            <a:r>
              <a:rPr lang="de-DE" sz="900" dirty="0">
                <a:hlinkClick r:id="rId5"/>
              </a:rPr>
              <a:t>Phonetik – Wikipedia</a:t>
            </a:r>
            <a:endParaRPr lang="de-DE" sz="900" dirty="0"/>
          </a:p>
          <a:p>
            <a:pPr lvl="1"/>
            <a:r>
              <a:rPr lang="de-DE" sz="900" dirty="0">
                <a:hlinkClick r:id="rId6"/>
              </a:rPr>
              <a:t>Internationales Phonetisches Alphabet – Wikipedia</a:t>
            </a:r>
            <a:endParaRPr lang="de-DE" sz="900" dirty="0"/>
          </a:p>
          <a:p>
            <a:pPr lvl="1"/>
            <a:r>
              <a:rPr lang="en-US" sz="900" dirty="0" err="1">
                <a:hlinkClick r:id="rId7"/>
              </a:rPr>
              <a:t>Praat</a:t>
            </a:r>
            <a:r>
              <a:rPr lang="en-US" sz="900" dirty="0">
                <a:hlinkClick r:id="rId7"/>
              </a:rPr>
              <a:t>: doing Phonetics by Computer (uva.nl)</a:t>
            </a:r>
            <a:endParaRPr lang="en-US" sz="900" dirty="0"/>
          </a:p>
          <a:p>
            <a:pPr lvl="1"/>
            <a:r>
              <a:rPr lang="de-DE" sz="900" b="1" dirty="0">
                <a:hlinkClick r:id="rId8"/>
              </a:rPr>
              <a:t>Software</a:t>
            </a:r>
            <a:r>
              <a:rPr lang="de-DE" sz="900" dirty="0">
                <a:hlinkClick r:id="rId8"/>
              </a:rPr>
              <a:t> - Phonetik und Sprachverarbeitung - LMU München (uni-muenchen.de)</a:t>
            </a:r>
            <a:endParaRPr lang="en-US" sz="900" dirty="0"/>
          </a:p>
          <a:p>
            <a:pPr lvl="1"/>
            <a:r>
              <a:rPr lang="de-DE" sz="900" dirty="0">
                <a:hlinkClick r:id="rId9"/>
              </a:rPr>
              <a:t>Phonologie – Wikipedia</a:t>
            </a:r>
            <a:endParaRPr lang="en-US" sz="900" dirty="0"/>
          </a:p>
          <a:p>
            <a:pPr lvl="1"/>
            <a:r>
              <a:rPr lang="de-DE" sz="900" dirty="0">
                <a:hlinkClick r:id="rId10"/>
              </a:rPr>
              <a:t>Buchstabenhäufigkeit – Wikipedia</a:t>
            </a:r>
            <a:endParaRPr lang="en-US" sz="900" dirty="0"/>
          </a:p>
          <a:p>
            <a:pPr lvl="1"/>
            <a:r>
              <a:rPr lang="en-US" sz="900" dirty="0">
                <a:hlinkClick r:id="rId11"/>
              </a:rPr>
              <a:t>Overview of </a:t>
            </a:r>
            <a:r>
              <a:rPr lang="en-US" sz="900" dirty="0" err="1">
                <a:hlinkClick r:id="rId11"/>
              </a:rPr>
              <a:t>Rhasspy</a:t>
            </a:r>
            <a:r>
              <a:rPr lang="en-US" sz="900" dirty="0">
                <a:hlinkClick r:id="rId11"/>
              </a:rPr>
              <a:t> 2.5 – YouTube</a:t>
            </a:r>
            <a:endParaRPr lang="en-US" sz="900" dirty="0"/>
          </a:p>
          <a:p>
            <a:pPr lvl="1"/>
            <a:r>
              <a:rPr lang="de-DE" sz="900" dirty="0">
                <a:hlinkClick r:id="rId12"/>
              </a:rPr>
              <a:t>Häufigkeitstabellen (tu-freiberg.de)</a:t>
            </a:r>
            <a:endParaRPr lang="de-DE" sz="900" dirty="0"/>
          </a:p>
          <a:p>
            <a:pPr lvl="1"/>
            <a:r>
              <a:rPr lang="de-DE" sz="900" dirty="0">
                <a:hlinkClick r:id="rId10"/>
              </a:rPr>
              <a:t>Buchstabenhäufigkeit – Wikipedia</a:t>
            </a:r>
            <a:endParaRPr lang="de-DE" sz="900" dirty="0"/>
          </a:p>
          <a:p>
            <a:pPr lvl="1"/>
            <a:r>
              <a:rPr lang="de-DE" sz="900" dirty="0" err="1">
                <a:hlinkClick r:id="rId13"/>
              </a:rPr>
              <a:t>Benfordsches</a:t>
            </a:r>
            <a:r>
              <a:rPr lang="de-DE" sz="900" dirty="0">
                <a:hlinkClick r:id="rId13"/>
              </a:rPr>
              <a:t> Gesetz – Wikipedia</a:t>
            </a:r>
            <a:endParaRPr lang="de-DE" sz="900" dirty="0"/>
          </a:p>
          <a:p>
            <a:pPr lvl="1"/>
            <a:r>
              <a:rPr lang="de-DE" sz="900" dirty="0">
                <a:hlinkClick r:id="rId14"/>
              </a:rPr>
              <a:t>D-lernen Blog: D-lernen Wortschatz - Die 500 wichtigsten deutschen Wörter</a:t>
            </a:r>
            <a:endParaRPr lang="de-DE" sz="900" dirty="0"/>
          </a:p>
          <a:p>
            <a:pPr lvl="1"/>
            <a:r>
              <a:rPr lang="de-DE" sz="900" dirty="0">
                <a:hlinkClick r:id="rId15"/>
              </a:rPr>
              <a:t>Sprachphilosophie – Wikipedia</a:t>
            </a:r>
            <a:endParaRPr lang="de-DE" sz="900" dirty="0"/>
          </a:p>
          <a:p>
            <a:pPr lvl="1"/>
            <a:r>
              <a:rPr lang="de-DE" sz="900" dirty="0">
                <a:hlinkClick r:id="rId16"/>
              </a:rPr>
              <a:t>Lateinische Linguistik – Wikipedia</a:t>
            </a:r>
            <a:endParaRPr lang="de-DE" sz="900" dirty="0"/>
          </a:p>
          <a:p>
            <a:pPr lvl="1"/>
            <a:r>
              <a:rPr lang="de-DE" sz="900" dirty="0">
                <a:hlinkClick r:id="rId17"/>
              </a:rPr>
              <a:t> Romanistische Linguistik : Fachbereiche Sprache, Literatur und Medien (SLM I + II) : Universität Hamburg (uni-hamburg.de)</a:t>
            </a:r>
            <a:endParaRPr lang="de-DE" sz="900" dirty="0"/>
          </a:p>
          <a:p>
            <a:pPr lvl="1"/>
            <a:r>
              <a:rPr lang="de-DE" sz="900" dirty="0">
                <a:hlinkClick r:id="rId18"/>
              </a:rPr>
              <a:t>Geschichte der Sprachwissenschaft – Wikipedia</a:t>
            </a:r>
            <a:endParaRPr lang="de-DE" sz="900" dirty="0"/>
          </a:p>
          <a:p>
            <a:r>
              <a:rPr lang="de-DE" sz="900" dirty="0"/>
              <a:t>Bilder</a:t>
            </a:r>
          </a:p>
          <a:p>
            <a:pPr lvl="1"/>
            <a:r>
              <a:rPr lang="de-DE" sz="1100" dirty="0"/>
              <a:t>B1: </a:t>
            </a:r>
            <a:r>
              <a:rPr lang="de-DE" sz="1100" dirty="0">
                <a:hlinkClick r:id="rId19"/>
              </a:rPr>
              <a:t>https://www.youtube.com/results?search_query=neue+sprache+erfinden</a:t>
            </a:r>
            <a:r>
              <a:rPr lang="de-DE" sz="1100" dirty="0"/>
              <a:t> (wurde mit GIMP bearbeitet)</a:t>
            </a:r>
          </a:p>
          <a:p>
            <a:pPr lvl="1"/>
            <a:r>
              <a:rPr lang="de-DE" sz="1100" dirty="0"/>
              <a:t>B2:	</a:t>
            </a:r>
            <a:r>
              <a:rPr lang="de-DE" sz="1100" dirty="0">
                <a:hlinkClick r:id="rId20"/>
              </a:rPr>
              <a:t>https://de.wikipedia.org/wiki/Geschichte_der_Sprachwissenschaft#/media/Datei:Plato.png</a:t>
            </a:r>
            <a:r>
              <a:rPr lang="de-DE" sz="1100" dirty="0"/>
              <a:t> </a:t>
            </a:r>
          </a:p>
          <a:p>
            <a:pPr lvl="1"/>
            <a:r>
              <a:rPr lang="de-DE" sz="1100" dirty="0"/>
              <a:t>B3:	</a:t>
            </a:r>
            <a:r>
              <a:rPr lang="de-DE" sz="1100" dirty="0">
                <a:hlinkClick r:id="rId21"/>
              </a:rPr>
              <a:t>https://en.wikipedia.org/wiki/Marcus_Terentius_Varro#/media/File:Statua_di_Marco_Terenzio_Varrone_(Rieti)_02.jpg</a:t>
            </a:r>
            <a:r>
              <a:rPr lang="de-DE" sz="1100" dirty="0"/>
              <a:t> </a:t>
            </a:r>
          </a:p>
          <a:p>
            <a:pPr lvl="1"/>
            <a:r>
              <a:rPr lang="de-DE" sz="1100" dirty="0"/>
              <a:t>V1: </a:t>
            </a:r>
            <a:r>
              <a:rPr lang="de-DE" sz="1100" dirty="0">
                <a:hlinkClick r:id="rId22"/>
              </a:rPr>
              <a:t>https://upload.wikimedia.org/wikipedia/commons/transcoded/f/f7/Echtzeit_MRT_-_Sprechen.ogv/Echtzeit_MRT_-_Sprechen.ogv.240p.vp9.webm</a:t>
            </a:r>
            <a:endParaRPr lang="de-DE" sz="1100" dirty="0"/>
          </a:p>
          <a:p>
            <a:pPr lvl="1"/>
            <a:r>
              <a:rPr lang="de-DE" sz="1100" dirty="0"/>
              <a:t>B4: Englisch Buch</a:t>
            </a:r>
          </a:p>
          <a:p>
            <a:pPr lvl="1"/>
            <a:r>
              <a:rPr lang="de-DE" sz="1100" dirty="0"/>
              <a:t>B5: </a:t>
            </a:r>
            <a:r>
              <a:rPr lang="de-DE" sz="1100" dirty="0">
                <a:hlinkClick r:id="rId23"/>
              </a:rPr>
              <a:t>https://de.wikipedia.org/wiki/Ludwig_Wittgenstein#/media/Datei:Ludwig_Wittgenstein.jpg</a:t>
            </a:r>
            <a:r>
              <a:rPr lang="de-DE" sz="1100" dirty="0"/>
              <a:t> </a:t>
            </a:r>
          </a:p>
          <a:p>
            <a:pPr lvl="1"/>
            <a:r>
              <a:rPr lang="de-DE" sz="1100" dirty="0"/>
              <a:t>B6: </a:t>
            </a:r>
            <a:r>
              <a:rPr lang="de-DE" sz="1100" dirty="0" err="1"/>
              <a:t>Pixabay</a:t>
            </a:r>
            <a:endParaRPr lang="de-DE" sz="1100" dirty="0"/>
          </a:p>
          <a:p>
            <a:pPr lvl="1"/>
            <a:r>
              <a:rPr lang="de-DE" sz="1100" dirty="0"/>
              <a:t>B7: </a:t>
            </a:r>
            <a:r>
              <a:rPr lang="de-DE" sz="1100" dirty="0">
                <a:hlinkClick r:id="rId24"/>
              </a:rPr>
              <a:t>https://memegenerator.net/instance/54814762/dr-evil-meme-das-nennt-man-ironie</a:t>
            </a:r>
            <a:r>
              <a:rPr lang="de-DE" sz="1100" dirty="0"/>
              <a:t> </a:t>
            </a:r>
          </a:p>
          <a:p>
            <a:pPr lvl="1"/>
            <a:r>
              <a:rPr lang="de-DE" sz="1100" dirty="0"/>
              <a:t>B8: </a:t>
            </a:r>
            <a:r>
              <a:rPr lang="de-DE" sz="1100" dirty="0">
                <a:hlinkClick r:id="rId25"/>
              </a:rPr>
              <a:t>https://de.wikipedia.org/wiki/Esperanto#/media/Datei:Flag_of_Esperanto.svg</a:t>
            </a:r>
            <a:r>
              <a:rPr lang="de-DE" sz="1100" dirty="0"/>
              <a:t>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xmlns="" id="{C3376510-B5F4-47B4-957B-253F07FD9CB7}"/>
              </a:ext>
            </a:extLst>
          </p:cNvPr>
          <p:cNvSpPr txBox="1"/>
          <p:nvPr/>
        </p:nvSpPr>
        <p:spPr>
          <a:xfrm>
            <a:off x="6998449" y="1693892"/>
            <a:ext cx="5453149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de-DE" sz="800" dirty="0">
                <a:hlinkClick r:id="rId26"/>
              </a:rPr>
              <a:t>Tanzsprache – Wikipedia</a:t>
            </a:r>
            <a:endParaRPr lang="de-DE" sz="800" dirty="0"/>
          </a:p>
          <a:p>
            <a:pPr lvl="1"/>
            <a:r>
              <a:rPr lang="de-DE" sz="800" dirty="0">
                <a:hlinkClick r:id="rId27"/>
              </a:rPr>
              <a:t>Sprache – Wikipedia</a:t>
            </a:r>
            <a:endParaRPr lang="de-DE" sz="800" dirty="0"/>
          </a:p>
          <a:p>
            <a:pPr lvl="1"/>
            <a:r>
              <a:rPr lang="de-DE" sz="800" dirty="0">
                <a:hlinkClick r:id="rId28"/>
              </a:rPr>
              <a:t>Formale Sprache – Wikipedia</a:t>
            </a:r>
            <a:endParaRPr lang="de-DE" sz="800" dirty="0"/>
          </a:p>
          <a:p>
            <a:pPr lvl="1"/>
            <a:r>
              <a:rPr lang="de-DE" sz="800" dirty="0">
                <a:hlinkClick r:id="rId29"/>
              </a:rPr>
              <a:t>Semantik – Wikipedia</a:t>
            </a:r>
            <a:endParaRPr lang="de-DE" sz="800" dirty="0"/>
          </a:p>
          <a:p>
            <a:pPr lvl="1"/>
            <a:r>
              <a:rPr lang="de-DE" sz="800" dirty="0">
                <a:hlinkClick r:id="rId30"/>
              </a:rPr>
              <a:t> Etymologie – Wikipedia</a:t>
            </a:r>
            <a:endParaRPr lang="de-DE" sz="800" dirty="0"/>
          </a:p>
          <a:p>
            <a:pPr lvl="1"/>
            <a:r>
              <a:rPr lang="de-DE" sz="800" dirty="0">
                <a:hlinkClick r:id="rId31"/>
              </a:rPr>
              <a:t>Stoa – Wikipedia</a:t>
            </a:r>
            <a:endParaRPr lang="de-DE" sz="800" dirty="0"/>
          </a:p>
          <a:p>
            <a:pPr lvl="1"/>
            <a:r>
              <a:rPr lang="de-DE" sz="800" dirty="0">
                <a:hlinkClick r:id="rId32"/>
              </a:rPr>
              <a:t>Grammatik – Wikipedia</a:t>
            </a:r>
            <a:endParaRPr lang="de-DE" sz="800" dirty="0"/>
          </a:p>
          <a:p>
            <a:pPr lvl="1"/>
            <a:r>
              <a:rPr lang="de-DE" sz="800" dirty="0">
                <a:hlinkClick r:id="rId33"/>
              </a:rPr>
              <a:t>Universalgelehrter – Wikipedia</a:t>
            </a:r>
            <a:endParaRPr lang="de-DE" sz="800" dirty="0"/>
          </a:p>
          <a:p>
            <a:pPr lvl="1"/>
            <a:r>
              <a:rPr lang="de-DE" sz="800" dirty="0">
                <a:hlinkClick r:id="rId34"/>
              </a:rPr>
              <a:t>Marcus </a:t>
            </a:r>
            <a:r>
              <a:rPr lang="de-DE" sz="800" dirty="0" err="1">
                <a:hlinkClick r:id="rId34"/>
              </a:rPr>
              <a:t>Terentius</a:t>
            </a:r>
            <a:r>
              <a:rPr lang="de-DE" sz="800" dirty="0">
                <a:hlinkClick r:id="rId34"/>
              </a:rPr>
              <a:t> Varro – Wikipedia</a:t>
            </a:r>
            <a:endParaRPr lang="de-DE" sz="800" dirty="0"/>
          </a:p>
          <a:p>
            <a:pPr lvl="1"/>
            <a:r>
              <a:rPr lang="en-US" sz="800" dirty="0">
                <a:hlinkClick r:id="rId35"/>
              </a:rPr>
              <a:t>De lingua Latina - Table of Contents - </a:t>
            </a:r>
            <a:r>
              <a:rPr lang="en-US" sz="800" dirty="0" err="1">
                <a:hlinkClick r:id="rId35"/>
              </a:rPr>
              <a:t>IntraText</a:t>
            </a:r>
            <a:r>
              <a:rPr lang="en-US" sz="800" dirty="0">
                <a:hlinkClick r:id="rId35"/>
              </a:rPr>
              <a:t> CT</a:t>
            </a:r>
            <a:endParaRPr lang="de-DE" sz="800" dirty="0"/>
          </a:p>
          <a:p>
            <a:pPr lvl="1"/>
            <a:r>
              <a:rPr lang="en-US" sz="800" dirty="0">
                <a:hlinkClick r:id="rId36"/>
              </a:rPr>
              <a:t>IPA Chart with Sounds | International Phonetic Alphabet Sounds</a:t>
            </a:r>
            <a:endParaRPr lang="de-DE" sz="800" dirty="0"/>
          </a:p>
          <a:p>
            <a:pPr lvl="1"/>
            <a:r>
              <a:rPr lang="de-DE" sz="800" dirty="0">
                <a:hlinkClick r:id="rId37"/>
              </a:rPr>
              <a:t>Syntax – Wikipedia</a:t>
            </a:r>
            <a:endParaRPr lang="de-DE" sz="800" dirty="0"/>
          </a:p>
          <a:p>
            <a:pPr lvl="1"/>
            <a:r>
              <a:rPr lang="de-DE" sz="800" dirty="0">
                <a:hlinkClick r:id="rId38"/>
              </a:rPr>
              <a:t>Natürliche Sprache – Wikipedia</a:t>
            </a:r>
            <a:endParaRPr lang="de-DE" sz="800" dirty="0"/>
          </a:p>
          <a:p>
            <a:pPr lvl="1"/>
            <a:r>
              <a:rPr lang="de-DE" sz="800" dirty="0">
                <a:hlinkClick r:id="rId39"/>
              </a:rPr>
              <a:t>Liste der IPA-Zeichen – Wikipedia</a:t>
            </a:r>
            <a:endParaRPr lang="de-DE" sz="800" dirty="0"/>
          </a:p>
          <a:p>
            <a:pPr lvl="1"/>
            <a:r>
              <a:rPr lang="de-DE" sz="800" dirty="0">
                <a:hlinkClick r:id="rId40"/>
              </a:rPr>
              <a:t>Wortschatz – Wikipedia</a:t>
            </a:r>
            <a:endParaRPr lang="de-DE" sz="800" dirty="0"/>
          </a:p>
          <a:p>
            <a:pPr lvl="1"/>
            <a:r>
              <a:rPr lang="de-DE" sz="800" dirty="0">
                <a:hlinkClick r:id="rId41"/>
              </a:rPr>
              <a:t>Was ist Syntax? - Aus der Sicht der Linguistik – YouTube</a:t>
            </a:r>
            <a:endParaRPr lang="de-DE" sz="800" dirty="0"/>
          </a:p>
          <a:p>
            <a:pPr lvl="1"/>
            <a:r>
              <a:rPr lang="en-US" sz="800" dirty="0">
                <a:hlinkClick r:id="rId42"/>
              </a:rPr>
              <a:t>Syntax 1 - Morphosyntax: Crash Course Linguistics #3 – YouTube</a:t>
            </a:r>
            <a:endParaRPr lang="de-DE" sz="800" dirty="0"/>
          </a:p>
          <a:p>
            <a:pPr lvl="1"/>
            <a:r>
              <a:rPr lang="de-DE" sz="800" dirty="0">
                <a:hlinkClick r:id="rId43"/>
              </a:rPr>
              <a:t>Was ist Semantik und was ist Bedeutung? - Grundwissen Linguistik – YouTube</a:t>
            </a:r>
            <a:endParaRPr lang="de-DE" sz="800" dirty="0"/>
          </a:p>
          <a:p>
            <a:pPr lvl="1"/>
            <a:r>
              <a:rPr lang="de-DE" sz="800" dirty="0">
                <a:hlinkClick r:id="rId44"/>
              </a:rPr>
              <a:t>Lexikologie – Wikipedia</a:t>
            </a:r>
            <a:endParaRPr lang="de-DE" sz="800" dirty="0"/>
          </a:p>
          <a:p>
            <a:pPr lvl="1"/>
            <a:r>
              <a:rPr lang="de-DE" sz="800" dirty="0">
                <a:hlinkClick r:id="rId45"/>
              </a:rPr>
              <a:t>Esperanto – Wikipedia</a:t>
            </a:r>
            <a:endParaRPr lang="de-DE" sz="800" dirty="0"/>
          </a:p>
          <a:p>
            <a:pPr lvl="1"/>
            <a:r>
              <a:rPr lang="de-DE" sz="800" dirty="0">
                <a:hlinkClick r:id="rId46"/>
              </a:rPr>
              <a:t>Konstruierte Sprache – Wikipedia</a:t>
            </a:r>
            <a:endParaRPr lang="de-DE" sz="800" dirty="0"/>
          </a:p>
          <a:p>
            <a:pPr lvl="1"/>
            <a:r>
              <a:rPr lang="de-DE" sz="800" dirty="0">
                <a:hlinkClick r:id="rId47"/>
              </a:rPr>
              <a:t>Sonderzeichen - Unicode (christianlehmann.eu)</a:t>
            </a:r>
            <a:endParaRPr lang="de-DE" sz="800" dirty="0"/>
          </a:p>
          <a:p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2367657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C43B7A4-59D4-4327-86C6-C24E1EB72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3032" y="1383631"/>
            <a:ext cx="5702968" cy="2009274"/>
          </a:xfrm>
        </p:spPr>
        <p:txBody>
          <a:bodyPr>
            <a:normAutofit fontScale="90000"/>
          </a:bodyPr>
          <a:lstStyle/>
          <a:p>
            <a:pPr algn="l"/>
            <a:r>
              <a:rPr lang="de-DE" sz="7200" dirty="0"/>
              <a:t>Wie funktioniert Sprache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xmlns="" id="{A343610F-73E8-4061-9887-E09B14D2E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032" y="3392905"/>
            <a:ext cx="3426493" cy="408489"/>
          </a:xfrm>
        </p:spPr>
        <p:txBody>
          <a:bodyPr>
            <a:normAutofit lnSpcReduction="10000"/>
          </a:bodyPr>
          <a:lstStyle/>
          <a:p>
            <a:r>
              <a:rPr lang="de-DE" dirty="0"/>
              <a:t>Von Paul Treier</a:t>
            </a:r>
          </a:p>
        </p:txBody>
      </p:sp>
    </p:spTree>
    <p:extLst>
      <p:ext uri="{BB962C8B-B14F-4D97-AF65-F5344CB8AC3E}">
        <p14:creationId xmlns:p14="http://schemas.microsoft.com/office/powerpoint/2010/main" val="199997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CA7370DC-380A-4F21-AF2C-5B7F93B10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6C364009-D1E9-4795-83C8-B0E77DDB8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4789" y="1686092"/>
            <a:ext cx="4271211" cy="4351338"/>
          </a:xfrm>
        </p:spPr>
        <p:txBody>
          <a:bodyPr>
            <a:normAutofit/>
          </a:bodyPr>
          <a:lstStyle/>
          <a:p>
            <a:r>
              <a:rPr lang="de-DE" dirty="0"/>
              <a:t>Definition von Sprache</a:t>
            </a:r>
          </a:p>
          <a:p>
            <a:r>
              <a:rPr lang="de-DE" dirty="0"/>
              <a:t>Linguistik</a:t>
            </a:r>
          </a:p>
          <a:p>
            <a:pPr lvl="1"/>
            <a:r>
              <a:rPr lang="de-DE" dirty="0"/>
              <a:t>Definition</a:t>
            </a:r>
          </a:p>
          <a:p>
            <a:pPr lvl="1"/>
            <a:r>
              <a:rPr lang="de-DE" dirty="0"/>
              <a:t>Geschichte</a:t>
            </a:r>
          </a:p>
          <a:p>
            <a:pPr lvl="1"/>
            <a:r>
              <a:rPr lang="de-DE" dirty="0"/>
              <a:t>Phonetik</a:t>
            </a:r>
          </a:p>
          <a:p>
            <a:pPr lvl="1"/>
            <a:r>
              <a:rPr lang="de-DE" dirty="0"/>
              <a:t>Syntax</a:t>
            </a:r>
          </a:p>
          <a:p>
            <a:pPr lvl="1"/>
            <a:r>
              <a:rPr lang="de-DE" dirty="0"/>
              <a:t>Semantik</a:t>
            </a:r>
          </a:p>
          <a:p>
            <a:pPr lvl="1"/>
            <a:r>
              <a:rPr lang="de-DE" dirty="0"/>
              <a:t>Pragmatik</a:t>
            </a:r>
          </a:p>
          <a:p>
            <a:pPr lvl="1"/>
            <a:r>
              <a:rPr lang="de-DE" dirty="0"/>
              <a:t>Lexikologie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xmlns="" id="{CD0D94ED-0D2D-4038-8068-47031D359D7C}"/>
              </a:ext>
            </a:extLst>
          </p:cNvPr>
          <p:cNvSpPr txBox="1">
            <a:spLocks/>
          </p:cNvSpPr>
          <p:nvPr/>
        </p:nvSpPr>
        <p:spPr>
          <a:xfrm>
            <a:off x="6096000" y="1686092"/>
            <a:ext cx="4271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Künstliche Sprachen</a:t>
            </a:r>
          </a:p>
          <a:p>
            <a:pPr lvl="1"/>
            <a:r>
              <a:rPr lang="de-DE" dirty="0" err="1"/>
              <a:t>Definition+Beispiele</a:t>
            </a:r>
            <a:endParaRPr lang="de-DE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lvl="1"/>
            <a:r>
              <a:rPr lang="de-DE" dirty="0"/>
              <a:t>Wie ich meine eigen Sprache gemacht habe</a:t>
            </a:r>
          </a:p>
        </p:txBody>
      </p:sp>
    </p:spTree>
    <p:extLst>
      <p:ext uri="{BB962C8B-B14F-4D97-AF65-F5344CB8AC3E}">
        <p14:creationId xmlns:p14="http://schemas.microsoft.com/office/powerpoint/2010/main" val="188862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B3DD05C-869F-4FB6-8532-15039E33D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Definition von Sprache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DC7D6CD-8EB4-4F85-90B8-9824FB808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Alle komplexen Systeme der Kommunikation</a:t>
            </a:r>
          </a:p>
          <a:p>
            <a:pPr lvl="1"/>
            <a:r>
              <a:rPr lang="de-DE" dirty="0"/>
              <a:t>Natürliche/künstliche Sprachen</a:t>
            </a:r>
          </a:p>
          <a:p>
            <a:pPr lvl="1"/>
            <a:r>
              <a:rPr lang="de-DE" dirty="0"/>
              <a:t>Tierische Zeichensysteme</a:t>
            </a:r>
          </a:p>
          <a:p>
            <a:pPr lvl="1"/>
            <a:r>
              <a:rPr lang="de-DE" dirty="0"/>
              <a:t>Bsp. Tanzsprache der Bienen</a:t>
            </a:r>
          </a:p>
          <a:p>
            <a:pPr lvl="1"/>
            <a:r>
              <a:rPr lang="de-DE" dirty="0"/>
              <a:t>Programmiersprachen/formale Sprachen</a:t>
            </a:r>
          </a:p>
          <a:p>
            <a:r>
              <a:rPr lang="de-DE" dirty="0"/>
              <a:t>Lautsprache / Gebärdensprache</a:t>
            </a:r>
          </a:p>
          <a:p>
            <a:r>
              <a:rPr lang="de-DE" dirty="0"/>
              <a:t>6000 Sprachen</a:t>
            </a:r>
          </a:p>
          <a:p>
            <a:r>
              <a:rPr lang="de-DE" dirty="0"/>
              <a:t>90% davon 2100 verdrängt </a:t>
            </a:r>
          </a:p>
          <a:p>
            <a:r>
              <a:rPr lang="de-DE" dirty="0"/>
              <a:t>Internationaler Schutz</a:t>
            </a:r>
          </a:p>
          <a:p>
            <a:pPr marL="457200" lvl="1" indent="0">
              <a:buNone/>
            </a:pP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xmlns="" id="{5E83C34F-B855-45BD-BF7E-0CDB165D9EDA}"/>
                  </a:ext>
                </a:extLst>
              </p:cNvPr>
              <p:cNvSpPr txBox="1"/>
              <p:nvPr/>
            </p:nvSpPr>
            <p:spPr>
              <a:xfrm rot="20555340">
                <a:off x="6975358" y="3050788"/>
                <a:ext cx="2899895" cy="75642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pt-BR" i="1" smtClean="0">
                              <a:latin typeface="Cambria Math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pt-BR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d>
                        </m:e>
                        <m:sup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pt-BR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pt-BR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ctrlPr>
                                <a:rPr lang="pt-BR" i="1" smtClean="0">
                                  <a:latin typeface="Cambria Math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noBar"/>
                                  <m:ctrlPr>
                                    <a:rPr lang="pt-BR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den>
                              </m:f>
                            </m:e>
                          </m:d>
                          <m:sSup>
                            <m:sSupPr>
                              <m:ctrlPr>
                                <a:rPr lang="pt-BR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  <m:sSup>
                            <m:sSupPr>
                              <m:ctrlPr>
                                <a:rPr lang="pt-BR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de-DE" dirty="0"/>
              </a:p>
            </p:txBody>
          </p:sp>
        </mc:Choice>
        <mc:Fallback xmlns="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5E83C34F-B855-45BD-BF7E-0CDB165D9E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0555340">
                <a:off x="6975358" y="3050788"/>
                <a:ext cx="2899895" cy="75642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06456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99CAA90-5D09-437F-A2CD-68F446683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die Linguistik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4095E4C-343E-4315-AD58-FD81BF7E1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„Wissenschaft der menschliche Sprache“</a:t>
            </a:r>
          </a:p>
          <a:p>
            <a:r>
              <a:rPr lang="de-DE" dirty="0"/>
              <a:t>Indirekt seit ca. 800vChr betrieben</a:t>
            </a:r>
          </a:p>
          <a:p>
            <a:r>
              <a:rPr lang="de-DE" dirty="0"/>
              <a:t>Untersucht jeden Bestandteil</a:t>
            </a:r>
          </a:p>
          <a:p>
            <a:r>
              <a:rPr lang="de-DE" dirty="0"/>
              <a:t>Phonetik, Syntax, Lexikologie, etc.</a:t>
            </a:r>
          </a:p>
          <a:p>
            <a:r>
              <a:rPr lang="de-DE" dirty="0"/>
              <a:t>Entstehung, Wahrnehmung, Erlernen, etc.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59435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EB3DD05C-869F-4FB6-8532-15039E33D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Geschichte der Linguistik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DC7D6CD-8EB4-4F85-90B8-9824FB808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8550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Indien</a:t>
            </a:r>
          </a:p>
          <a:p>
            <a:pPr lvl="1"/>
            <a:r>
              <a:rPr lang="de-DE" sz="2800" dirty="0"/>
              <a:t>800vChr. Werk von </a:t>
            </a:r>
            <a:r>
              <a:rPr lang="de-DE" sz="2800" b="1" dirty="0"/>
              <a:t>Sakatayana</a:t>
            </a:r>
          </a:p>
          <a:p>
            <a:r>
              <a:rPr lang="de-DE" dirty="0"/>
              <a:t>Griechenland</a:t>
            </a:r>
          </a:p>
          <a:p>
            <a:pPr lvl="1"/>
            <a:r>
              <a:rPr lang="de-DE" sz="2800" b="1" dirty="0"/>
              <a:t>Dionysios </a:t>
            </a:r>
            <a:r>
              <a:rPr lang="de-DE" sz="2800" b="1" dirty="0" err="1"/>
              <a:t>Thrax</a:t>
            </a:r>
            <a:r>
              <a:rPr lang="de-DE" sz="2800" b="1" dirty="0"/>
              <a:t> </a:t>
            </a:r>
            <a:r>
              <a:rPr lang="de-DE" sz="2800" dirty="0"/>
              <a:t>200vChr.:</a:t>
            </a:r>
          </a:p>
          <a:p>
            <a:pPr lvl="1"/>
            <a:r>
              <a:rPr lang="de-DE" sz="2800" dirty="0"/>
              <a:t>Verfasste Grammatik</a:t>
            </a:r>
          </a:p>
          <a:p>
            <a:pPr lvl="1"/>
            <a:r>
              <a:rPr lang="el-GR" sz="2800" dirty="0"/>
              <a:t>τέχνη γραμματική</a:t>
            </a:r>
            <a:r>
              <a:rPr lang="de-DE" sz="2800" dirty="0"/>
              <a:t> (=„grammatische Wissenschaft“)</a:t>
            </a:r>
            <a:endParaRPr lang="de-DE" dirty="0"/>
          </a:p>
          <a:p>
            <a:r>
              <a:rPr lang="de-DE" dirty="0"/>
              <a:t>Römisches Reich</a:t>
            </a:r>
          </a:p>
          <a:p>
            <a:pPr lvl="1"/>
            <a:r>
              <a:rPr lang="de-DE" dirty="0"/>
              <a:t>Knüpft nahtlos an griechische Sprachwissenschaft an</a:t>
            </a:r>
          </a:p>
          <a:p>
            <a:pPr lvl="1"/>
            <a:r>
              <a:rPr lang="de-DE" b="1" dirty="0"/>
              <a:t>Marcus </a:t>
            </a:r>
            <a:r>
              <a:rPr lang="de-DE" b="1" dirty="0" err="1"/>
              <a:t>Terentius</a:t>
            </a:r>
            <a:r>
              <a:rPr lang="de-DE" b="1" dirty="0"/>
              <a:t> Varro (116-27vChr.)</a:t>
            </a:r>
          </a:p>
          <a:p>
            <a:pPr lvl="1"/>
            <a:r>
              <a:rPr lang="de-DE" dirty="0"/>
              <a:t>De </a:t>
            </a:r>
            <a:r>
              <a:rPr lang="de-DE" dirty="0" err="1"/>
              <a:t>lingua</a:t>
            </a:r>
            <a:r>
              <a:rPr lang="de-DE" dirty="0"/>
              <a:t> </a:t>
            </a:r>
            <a:r>
              <a:rPr lang="de-DE" dirty="0" err="1"/>
              <a:t>latina</a:t>
            </a:r>
            <a:r>
              <a:rPr lang="de-DE" dirty="0"/>
              <a:t> </a:t>
            </a:r>
            <a:r>
              <a:rPr lang="de-DE" dirty="0" err="1"/>
              <a:t>libri</a:t>
            </a:r>
            <a:r>
              <a:rPr lang="de-DE" dirty="0"/>
              <a:t> XXV</a:t>
            </a:r>
          </a:p>
          <a:p>
            <a:pPr lvl="1"/>
            <a:r>
              <a:rPr lang="de-DE" dirty="0"/>
              <a:t>Überträgt die Dionysios </a:t>
            </a:r>
            <a:r>
              <a:rPr lang="de-DE" dirty="0" err="1"/>
              <a:t>Thrax</a:t>
            </a:r>
            <a:r>
              <a:rPr lang="de-DE" dirty="0"/>
              <a:t> aussage ins lateinische</a:t>
            </a:r>
          </a:p>
          <a:p>
            <a:pPr lvl="1"/>
            <a:r>
              <a:rPr lang="de-DE" b="1" dirty="0"/>
              <a:t>Aelius Donatus </a:t>
            </a:r>
            <a:r>
              <a:rPr lang="de-DE" dirty="0"/>
              <a:t>und </a:t>
            </a:r>
            <a:r>
              <a:rPr lang="de-DE" b="1" dirty="0"/>
              <a:t>Priscians</a:t>
            </a:r>
            <a:r>
              <a:rPr lang="de-DE" dirty="0"/>
              <a:t> 400-500nChr.</a:t>
            </a:r>
          </a:p>
          <a:p>
            <a:pPr lvl="1"/>
            <a:r>
              <a:rPr lang="de-DE" dirty="0"/>
              <a:t>Standartwerke bis ins Mittelalter</a:t>
            </a:r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pPr lvl="1"/>
            <a:endParaRPr lang="de-DE" sz="2800" dirty="0"/>
          </a:p>
          <a:p>
            <a:pPr lvl="1"/>
            <a:endParaRPr lang="de-DE" sz="2800" dirty="0"/>
          </a:p>
          <a:p>
            <a:pPr lvl="1"/>
            <a:endParaRPr lang="de-DE" sz="2800" dirty="0"/>
          </a:p>
          <a:p>
            <a:pPr lvl="1"/>
            <a:endParaRPr lang="de-DE" sz="2800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xmlns="" id="{5733A430-854D-4984-9079-5E02108D99BE}"/>
              </a:ext>
            </a:extLst>
          </p:cNvPr>
          <p:cNvCxnSpPr>
            <a:cxnSpLocks/>
          </p:cNvCxnSpPr>
          <p:nvPr/>
        </p:nvCxnSpPr>
        <p:spPr>
          <a:xfrm>
            <a:off x="639491" y="1825625"/>
            <a:ext cx="0" cy="4622800"/>
          </a:xfrm>
          <a:prstGeom prst="straightConnector1">
            <a:avLst/>
          </a:prstGeom>
          <a:ln w="88900" cap="rnd" cmpd="sng">
            <a:solidFill>
              <a:schemeClr val="tx1">
                <a:alpha val="12000"/>
              </a:schemeClr>
            </a:solidFill>
            <a:prstDash val="solid"/>
            <a:round/>
            <a:headEnd type="none"/>
            <a:tailEnd type="none" w="med" len="sm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F723EDD7-8403-40BD-94F9-373FDC46E018}"/>
              </a:ext>
            </a:extLst>
          </p:cNvPr>
          <p:cNvSpPr txBox="1"/>
          <p:nvPr/>
        </p:nvSpPr>
        <p:spPr>
          <a:xfrm rot="16200000">
            <a:off x="-273052" y="3956735"/>
            <a:ext cx="1343054" cy="461665"/>
          </a:xfrm>
          <a:prstGeom prst="rect">
            <a:avLst/>
          </a:prstGeom>
          <a:noFill/>
          <a:effectLst>
            <a:softEdge rad="0"/>
          </a:effectLst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tx1">
                    <a:alpha val="12000"/>
                  </a:schemeClr>
                </a:solidFill>
              </a:rPr>
              <a:t>Zeitstrahl</a:t>
            </a: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xmlns="" id="{E5E5E623-D41F-42EF-889E-8FE24FF3AF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61" b="94559" l="9875" r="89875">
                        <a14:foregroundMark x1="48000" y1="7598" x2="53375" y2="12758"/>
                        <a14:foregroundMark x1="77250" y1="88368" x2="83125" y2="93433"/>
                        <a14:foregroundMark x1="67250" y1="93996" x2="66125" y2="93433"/>
                        <a14:foregroundMark x1="85375" y1="93058" x2="87000" y2="93527"/>
                        <a14:foregroundMark x1="88125" y1="92120" x2="81500" y2="88837"/>
                        <a14:foregroundMark x1="82875" y1="48218" x2="82500" y2="45872"/>
                        <a14:foregroundMark x1="83000" y1="45310" x2="80375" y2="43902"/>
                        <a14:foregroundMark x1="83250" y1="44184" x2="82125" y2="43809"/>
                        <a14:foregroundMark x1="84375" y1="43996" x2="85250" y2="44090"/>
                        <a14:foregroundMark x1="84000" y1="45779" x2="85125" y2="46248"/>
                        <a14:foregroundMark x1="76250" y1="43152" x2="75625" y2="39681"/>
                        <a14:backgroundMark x1="62750" y1="76829" x2="63125" y2="84428"/>
                        <a14:backgroundMark x1="80125" y1="79737" x2="86500" y2="88931"/>
                        <a14:backgroundMark x1="77750" y1="82458" x2="79750" y2="84709"/>
                        <a14:backgroundMark x1="76000" y1="82458" x2="76875" y2="83302"/>
                        <a14:backgroundMark x1="47250" y1="87992" x2="51375" y2="93809"/>
                        <a14:backgroundMark x1="53375" y1="90807" x2="55750" y2="95216"/>
                        <a14:backgroundMark x1="56000" y1="92777" x2="62125" y2="96435"/>
                        <a14:backgroundMark x1="63250" y1="95872" x2="52250" y2="89306"/>
                        <a14:backgroundMark x1="53000" y1="89493" x2="53000" y2="87992"/>
                        <a14:backgroundMark x1="91000" y1="92777" x2="90500" y2="91182"/>
                        <a14:backgroundMark x1="86875" y1="89962" x2="87875" y2="90150"/>
                        <a14:backgroundMark x1="88375" y1="90338" x2="89250" y2="91557"/>
                        <a14:backgroundMark x1="79250" y1="39212" x2="81250" y2="40619"/>
                        <a14:backgroundMark x1="82500" y1="42026" x2="79625" y2="41088"/>
                        <a14:backgroundMark x1="82500" y1="42777" x2="85375" y2="427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1144250" y="5292725"/>
            <a:ext cx="3216672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xmlns="" id="{A6792C45-C3F8-40B5-8ABB-25B6AA32D089}"/>
              </a:ext>
            </a:extLst>
          </p:cNvPr>
          <p:cNvSpPr txBox="1"/>
          <p:nvPr/>
        </p:nvSpPr>
        <p:spPr>
          <a:xfrm>
            <a:off x="11123810" y="8949809"/>
            <a:ext cx="42511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</a:rPr>
              <a:t>B2</a:t>
            </a:r>
          </a:p>
        </p:txBody>
      </p:sp>
    </p:spTree>
    <p:extLst>
      <p:ext uri="{BB962C8B-B14F-4D97-AF65-F5344CB8AC3E}">
        <p14:creationId xmlns:p14="http://schemas.microsoft.com/office/powerpoint/2010/main" val="35739067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7.40741E-7 L -0.1319 -0.33218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02" y="-1662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44444E-6 L -0.12982 -0.38518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97" y="-19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ca="http://schemas.microsoft.com/office/powerpoint/2013/contentapp" xmlns:we="http://schemas.microsoft.com/office/webextensions/webextension/2010/11" xmlns="" Requires="we pca">
          <p:graphicFrame>
            <p:nvGraphicFramePr>
              <p:cNvPr id="6" name="Add-In 5" title="Webviewer">
                <a:extLst>
                  <a:ext uri="{FF2B5EF4-FFF2-40B4-BE49-F238E27FC236}">
                    <a16:creationId xmlns:a16="http://schemas.microsoft.com/office/drawing/2014/main" id="{0C3ADEAE-F080-4E7F-9700-88847991BB7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7675148"/>
                  </p:ext>
                </p:extLst>
              </p:nvPr>
            </p:nvGraphicFramePr>
            <p:xfrm>
              <a:off x="6511925" y="2646364"/>
              <a:ext cx="5505450" cy="407828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7"/>
              </a:graphicData>
            </a:graphic>
          </p:graphicFrame>
        </mc:Choice>
        <mc:Fallback>
          <p:pic>
            <p:nvPicPr>
              <p:cNvPr id="6" name="Add-In 5" title="Webviewer">
                <a:extLst>
                  <a:ext uri="{FF2B5EF4-FFF2-40B4-BE49-F238E27FC236}">
                    <a16:creationId xmlns:a16="http://schemas.microsoft.com/office/drawing/2014/main" xmlns="" id="{0C3ADEAE-F080-4E7F-9700-88847991BB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511925" y="2646364"/>
                <a:ext cx="5505450" cy="407828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itel 1">
            <a:extLst>
              <a:ext uri="{FF2B5EF4-FFF2-40B4-BE49-F238E27FC236}">
                <a16:creationId xmlns:a16="http://schemas.microsoft.com/office/drawing/2014/main" xmlns="" id="{499CAA90-5D09-437F-A2CD-68F446683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Phonetik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4095E4C-343E-4315-AD58-FD81BF7E1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26100" cy="4351338"/>
          </a:xfrm>
        </p:spPr>
        <p:txBody>
          <a:bodyPr>
            <a:normAutofit/>
          </a:bodyPr>
          <a:lstStyle/>
          <a:p>
            <a:r>
              <a:rPr lang="de-DE" dirty="0"/>
              <a:t>Lehre der Lautproduktion und Wahrnehmung</a:t>
            </a:r>
          </a:p>
          <a:p>
            <a:r>
              <a:rPr lang="de-DE" dirty="0"/>
              <a:t>physikalisch, neurologisch und physiologisch</a:t>
            </a:r>
          </a:p>
          <a:p>
            <a:r>
              <a:rPr lang="de-DE" dirty="0"/>
              <a:t>IPA beinhaltet alle Laute</a:t>
            </a:r>
          </a:p>
          <a:p>
            <a:r>
              <a:rPr lang="de-DE" dirty="0"/>
              <a:t>Bsp.:</a:t>
            </a:r>
          </a:p>
          <a:p>
            <a:pPr marL="0" indent="0">
              <a:buNone/>
            </a:pPr>
            <a:r>
              <a:rPr lang="de-DE" i="1" dirty="0"/>
              <a:t>	source	</a:t>
            </a:r>
            <a:r>
              <a:rPr lang="de-DE" dirty="0"/>
              <a:t>[</a:t>
            </a:r>
            <a:r>
              <a:rPr lang="de-DE" dirty="0" err="1"/>
              <a:t>sɔrs</a:t>
            </a:r>
            <a:r>
              <a:rPr lang="de-DE" dirty="0"/>
              <a:t>]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>
                <a:solidFill>
                  <a:schemeClr val="tx1">
                    <a:alpha val="99000"/>
                  </a:schemeClr>
                </a:solidFill>
              </a:rPr>
              <a:t>bildet nicht perfekt alles ab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DE" dirty="0">
                <a:solidFill>
                  <a:schemeClr val="tx1">
                    <a:alpha val="99000"/>
                  </a:schemeClr>
                </a:solidFill>
              </a:rPr>
              <a:t>frei interpretierbar </a:t>
            </a:r>
            <a:endParaRPr lang="de-DE" dirty="0"/>
          </a:p>
        </p:txBody>
      </p:sp>
      <p:pic>
        <p:nvPicPr>
          <p:cNvPr id="4" name="Echtzeit_MRT_-_Sprechen.ogv.240p.vp9">
            <a:hlinkClick r:id="" action="ppaction://media"/>
            <a:extLst>
              <a:ext uri="{FF2B5EF4-FFF2-40B4-BE49-F238E27FC236}">
                <a16:creationId xmlns:a16="http://schemas.microsoft.com/office/drawing/2014/main" xmlns="" id="{80089FCE-6849-40A8-9260-0E1EA93190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731375" y="133350"/>
            <a:ext cx="2286000" cy="22860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DA7DC07E-F486-4190-BF9B-86BB0E72DEC2}"/>
              </a:ext>
            </a:extLst>
          </p:cNvPr>
          <p:cNvSpPr txBox="1"/>
          <p:nvPr/>
        </p:nvSpPr>
        <p:spPr>
          <a:xfrm>
            <a:off x="9582149" y="2314337"/>
            <a:ext cx="42992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</a:rPr>
              <a:t>V1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xmlns="" id="{7B20B0AB-47EE-485F-A065-0D7B35189902}"/>
              </a:ext>
            </a:extLst>
          </p:cNvPr>
          <p:cNvSpPr txBox="1"/>
          <p:nvPr/>
        </p:nvSpPr>
        <p:spPr>
          <a:xfrm>
            <a:off x="6511925" y="1165424"/>
            <a:ext cx="42511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</a:rPr>
              <a:t>B4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7B6ABC3B-1DA0-4531-A3AD-BD02D1C0799B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-1524" t="-13901" r="64679" b="-15305"/>
          <a:stretch/>
        </p:blipFill>
        <p:spPr>
          <a:xfrm>
            <a:off x="6324252" y="529511"/>
            <a:ext cx="3257897" cy="656193"/>
          </a:xfrm>
          <a:prstGeom prst="rect">
            <a:avLst/>
          </a:prstGeom>
        </p:spPr>
      </p:pic>
      <p:pic>
        <p:nvPicPr>
          <p:cNvPr id="7" name="ipa source">
            <a:hlinkClick r:id="" action="ppaction://media"/>
            <a:extLst>
              <a:ext uri="{FF2B5EF4-FFF2-40B4-BE49-F238E27FC236}">
                <a16:creationId xmlns:a16="http://schemas.microsoft.com/office/drawing/2014/main" xmlns="" id="{16C2CEAF-4E11-410C-8106-FC26C5489A5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 rot="20010744">
            <a:off x="5219701" y="41052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6551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5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>
              <p:cMediaNode vol="8000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99CAA90-5D09-437F-A2CD-68F446683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Syntax</a:t>
            </a:r>
            <a:br>
              <a:rPr lang="de-DE" dirty="0"/>
            </a:b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4095E4C-343E-4315-AD58-FD81BF7E1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Lehre vom (korrekten) Satzbau</a:t>
            </a:r>
          </a:p>
          <a:p>
            <a:r>
              <a:rPr lang="de-DE" dirty="0"/>
              <a:t>-&gt;Teil der Grammatik</a:t>
            </a:r>
          </a:p>
          <a:p>
            <a:r>
              <a:rPr lang="de-DE" dirty="0"/>
              <a:t>Bsp.: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Wortstellungen, Morphologie, Morphosyntax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xmlns="" id="{BF525CA9-C331-42C4-BAED-7A8B7A5EE157}"/>
              </a:ext>
            </a:extLst>
          </p:cNvPr>
          <p:cNvSpPr/>
          <p:nvPr/>
        </p:nvSpPr>
        <p:spPr>
          <a:xfrm>
            <a:off x="3148012" y="3428998"/>
            <a:ext cx="1219200" cy="8096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Homo</a:t>
            </a:r>
          </a:p>
          <a:p>
            <a:pPr algn="ctr"/>
            <a:r>
              <a:rPr lang="de-DE" dirty="0"/>
              <a:t>=Mensch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xmlns="" id="{34DAF89B-0253-4D15-B82D-571D32E68519}"/>
              </a:ext>
            </a:extLst>
          </p:cNvPr>
          <p:cNvSpPr/>
          <p:nvPr/>
        </p:nvSpPr>
        <p:spPr>
          <a:xfrm>
            <a:off x="1428750" y="3429000"/>
            <a:ext cx="1219200" cy="8096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Canis</a:t>
            </a:r>
          </a:p>
          <a:p>
            <a:pPr algn="ctr"/>
            <a:r>
              <a:rPr lang="de-DE" dirty="0"/>
              <a:t>=Hund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xmlns="" id="{44994E1E-850C-4EB0-B0E0-A5E175E8746C}"/>
              </a:ext>
            </a:extLst>
          </p:cNvPr>
          <p:cNvSpPr/>
          <p:nvPr/>
        </p:nvSpPr>
        <p:spPr>
          <a:xfrm>
            <a:off x="4867274" y="3428997"/>
            <a:ext cx="1219200" cy="8096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mordet</a:t>
            </a:r>
          </a:p>
          <a:p>
            <a:pPr algn="ctr"/>
            <a:r>
              <a:rPr lang="de-DE" dirty="0"/>
              <a:t>=beißt</a:t>
            </a:r>
          </a:p>
        </p:txBody>
      </p:sp>
    </p:spTree>
    <p:extLst>
      <p:ext uri="{BB962C8B-B14F-4D97-AF65-F5344CB8AC3E}">
        <p14:creationId xmlns:p14="http://schemas.microsoft.com/office/powerpoint/2010/main" val="2943509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2.22222E-6 L 0.03828 -0.04398 C 0.04609 -0.05394 0.05794 -0.05903 0.07044 -0.05903 C 0.0845 -0.05903 0.09596 -0.05394 0.10377 -0.04398 L 0.14179 2.22222E-6 " pathEditMode="relative" rAng="0" ptsTypes="AAAAA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57" y="-296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26 2.22222E-6 L -0.0375 0.04004 C -0.04544 0.04907 -0.05716 0.05393 -0.06953 0.05393 C -0.08372 0.05393 -0.09492 0.04907 -0.10286 0.04004 L -0.14049 2.22222E-6 " pathEditMode="relative" rAng="0" ptsTypes="AAAAA">
                                      <p:cBhvr>
                                        <p:cTn id="2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44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7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127 2.22222E-6 L 0.1789 0.04004 C 0.18672 0.04907 0.19857 0.05393 0.21094 0.05393 C 0.22513 0.05393 0.23633 0.04907 0.24427 0.04004 L 0.28216 2.22222E-6 " pathEditMode="relative" rAng="0" ptsTypes="AAAAA">
                                      <p:cBhvr>
                                        <p:cTn id="3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44" y="268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37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2.22222E-6 L -0.03789 -0.04398 C -0.0457 -0.05394 -0.05755 -0.05903 -0.06992 -0.05903 C -0.08412 -0.05903 -0.09544 -0.05394 -0.10326 -0.04398 L -0.14115 2.22222E-6 " pathEditMode="relative" rAng="0" ptsTypes="AAAAA">
                                      <p:cBhvr>
                                        <p:cTn id="3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70" y="-29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4" grpId="1" animBg="1"/>
      <p:bldP spid="5" grpId="0" animBg="1"/>
      <p:bldP spid="5" grpId="1" animBg="1"/>
      <p:bldP spid="5" grpId="2" animBg="1"/>
      <p:bldP spid="7" grpId="0" animBg="1"/>
      <p:bldP spid="7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99CAA90-5D09-437F-A2CD-68F446683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Semantik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xmlns="" id="{94095E4C-343E-4315-AD58-FD81BF7E1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Lehre der Bedeutung (der Ausdrücke)</a:t>
            </a:r>
          </a:p>
          <a:p>
            <a:r>
              <a:rPr lang="de-DE" dirty="0"/>
              <a:t>Referentielle Bedeutungstheorie:</a:t>
            </a:r>
          </a:p>
          <a:p>
            <a:pPr lvl="1"/>
            <a:r>
              <a:rPr lang="de-DE" dirty="0"/>
              <a:t>„Bedeutung eines Ausdrucks sind die Dinge in der Welt für die das Zeichen steht“</a:t>
            </a:r>
          </a:p>
          <a:p>
            <a:pPr lvl="1"/>
            <a:r>
              <a:rPr lang="de-DE" dirty="0"/>
              <a:t>📱(Referent) -&gt; Handy = Referenz</a:t>
            </a:r>
          </a:p>
          <a:p>
            <a:r>
              <a:rPr lang="de-DE" dirty="0"/>
              <a:t>Mentalistische Bedeutungstheorie:</a:t>
            </a:r>
          </a:p>
          <a:p>
            <a:pPr lvl="1"/>
            <a:r>
              <a:rPr lang="de-DE" dirty="0"/>
              <a:t>„Ausdrücke erhalten ihre Bedeutung durch unsere Vorstellung“</a:t>
            </a:r>
          </a:p>
          <a:p>
            <a:r>
              <a:rPr lang="de-DE" dirty="0"/>
              <a:t>konventionalistische Bedeutungstheorie:</a:t>
            </a:r>
          </a:p>
          <a:p>
            <a:pPr lvl="1"/>
            <a:r>
              <a:rPr lang="de-DE" dirty="0"/>
              <a:t>„Bedeutung eines Wortes ist sein Gebrauch in der Sprache“</a:t>
            </a:r>
          </a:p>
          <a:p>
            <a:pPr marL="457200" lvl="1" indent="0">
              <a:buNone/>
            </a:pPr>
            <a:r>
              <a:rPr lang="de-DE" dirty="0"/>
              <a:t>    Ludwig Wittgenstein</a:t>
            </a:r>
          </a:p>
          <a:p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43F2F3CC-74A8-4524-A02F-F39AA164C9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360152" y="4224528"/>
            <a:ext cx="1688211" cy="246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xmlns="" id="{910013D8-A7B0-43D2-A493-E755153C0318}"/>
              </a:ext>
            </a:extLst>
          </p:cNvPr>
          <p:cNvSpPr txBox="1"/>
          <p:nvPr/>
        </p:nvSpPr>
        <p:spPr>
          <a:xfrm>
            <a:off x="9935036" y="6385817"/>
            <a:ext cx="42511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DE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+mj-lt"/>
              </a:rPr>
              <a:t>B5</a:t>
            </a:r>
          </a:p>
        </p:txBody>
      </p:sp>
    </p:spTree>
    <p:extLst>
      <p:ext uri="{BB962C8B-B14F-4D97-AF65-F5344CB8AC3E}">
        <p14:creationId xmlns:p14="http://schemas.microsoft.com/office/powerpoint/2010/main" val="4032483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webextensions/webextension1.xml><?xml version="1.0" encoding="utf-8"?>
<we:webextension xmlns:we="http://schemas.microsoft.com/office/webextensions/webextension/2010/11" id="{76B6174F-8BAC-4037-B206-19C70BD95501}">
  <we:reference id="wa104295828" version="1.9.0.0" store="de-DE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internationalphoneticalphabet.org/ipa-sounds/ipa-chart-with-sounds/&quot;,&quot;values&quot;:{},&quot;data&quot;:{&quot;uri&quot;:&quot;www.internationalphoneticalphabet.org/ipa-sounds/ipa-chart-with-sounds/&quot;},&quot;secure&quot;:false}],&quot;name&quot;:&quot;www.internationalphoneticalphabet.org/ipa-sounds/ipa-chart-with-sounds/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935</Words>
  <Application>Microsoft Office PowerPoint</Application>
  <PresentationFormat>Benutzerdefiniert</PresentationFormat>
  <Paragraphs>246</Paragraphs>
  <Slides>18</Slides>
  <Notes>14</Notes>
  <HiddenSlides>0</HiddenSlides>
  <MMClips>3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19" baseType="lpstr">
      <vt:lpstr>Office Theme</vt:lpstr>
      <vt:lpstr>Kann ich auch eine eigene Sprache erfinden?</vt:lpstr>
      <vt:lpstr>Wie funktioniert Sprache</vt:lpstr>
      <vt:lpstr>Gliederung</vt:lpstr>
      <vt:lpstr>Definition von Sprache</vt:lpstr>
      <vt:lpstr>Was ist die Linguistik</vt:lpstr>
      <vt:lpstr>Geschichte der Linguistik</vt:lpstr>
      <vt:lpstr>Phonetik </vt:lpstr>
      <vt:lpstr>Syntax </vt:lpstr>
      <vt:lpstr>Semantik</vt:lpstr>
      <vt:lpstr>Lexikologie</vt:lpstr>
      <vt:lpstr>Pragmatik</vt:lpstr>
      <vt:lpstr>Künstliche Sprachen </vt:lpstr>
      <vt:lpstr>Wie ich meine „eigen Sprache“ gemacht habe </vt:lpstr>
      <vt:lpstr>PowerPoint-Präsentation</vt:lpstr>
      <vt:lpstr>PowerPoint-Präsentation</vt:lpstr>
      <vt:lpstr>PowerPoint-Präsentation</vt:lpstr>
      <vt:lpstr>Grammatik</vt:lpstr>
      <vt:lpstr>Quellen: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Wie funktioniert Sprache?</dc:title>
  <dc:creator>Paul Treier</dc:creator>
  <cp:lastModifiedBy>paul</cp:lastModifiedBy>
  <cp:revision>72</cp:revision>
  <dcterms:created xsi:type="dcterms:W3CDTF">2021-06-14T18:15:08Z</dcterms:created>
  <dcterms:modified xsi:type="dcterms:W3CDTF">2021-06-18T05:33:39Z</dcterms:modified>
</cp:coreProperties>
</file>

<file path=docProps/thumbnail.jpeg>
</file>